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8"/>
  </p:notesMasterIdLst>
  <p:sldIdLst>
    <p:sldId id="833" r:id="rId2"/>
    <p:sldId id="297" r:id="rId3"/>
    <p:sldId id="260" r:id="rId4"/>
    <p:sldId id="261" r:id="rId5"/>
    <p:sldId id="262" r:id="rId6"/>
    <p:sldId id="278" r:id="rId7"/>
    <p:sldId id="279" r:id="rId8"/>
    <p:sldId id="835" r:id="rId9"/>
    <p:sldId id="280" r:id="rId10"/>
    <p:sldId id="281" r:id="rId11"/>
    <p:sldId id="282" r:id="rId12"/>
    <p:sldId id="283" r:id="rId13"/>
    <p:sldId id="284" r:id="rId14"/>
    <p:sldId id="291" r:id="rId15"/>
    <p:sldId id="290" r:id="rId16"/>
    <p:sldId id="285" r:id="rId17"/>
    <p:sldId id="286" r:id="rId18"/>
    <p:sldId id="292" r:id="rId19"/>
    <p:sldId id="287" r:id="rId20"/>
    <p:sldId id="373" r:id="rId21"/>
    <p:sldId id="368" r:id="rId22"/>
    <p:sldId id="369" r:id="rId23"/>
    <p:sldId id="370" r:id="rId24"/>
    <p:sldId id="327" r:id="rId25"/>
    <p:sldId id="360" r:id="rId26"/>
    <p:sldId id="836" r:id="rId27"/>
    <p:sldId id="293" r:id="rId28"/>
    <p:sldId id="834" r:id="rId29"/>
    <p:sldId id="294" r:id="rId30"/>
    <p:sldId id="296" r:id="rId31"/>
    <p:sldId id="269" r:id="rId32"/>
    <p:sldId id="374" r:id="rId33"/>
    <p:sldId id="375" r:id="rId34"/>
    <p:sldId id="298" r:id="rId35"/>
    <p:sldId id="273" r:id="rId36"/>
    <p:sldId id="361" r:id="rId3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480" autoAdjust="0"/>
    <p:restoredTop sz="94660"/>
  </p:normalViewPr>
  <p:slideViewPr>
    <p:cSldViewPr snapToGrid="0">
      <p:cViewPr varScale="1">
        <p:scale>
          <a:sx n="160" d="100"/>
          <a:sy n="160" d="100"/>
        </p:scale>
        <p:origin x="2104" y="18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9.emf"/></Relationships>
</file>

<file path=ppt/media/image1.pn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0.jpeg>
</file>

<file path=ppt/media/image21.jpeg>
</file>

<file path=ppt/media/image22.jpeg>
</file>

<file path=ppt/media/image23.png>
</file>

<file path=ppt/media/image3.png>
</file>

<file path=ppt/media/image4.png>
</file>

<file path=ppt/media/image5.jpe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C0A60C-850A-4EA4-9C14-A8FE98B94505}" type="datetimeFigureOut">
              <a:rPr lang="en-US" smtClean="0"/>
              <a:t>10/18/21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E9AA13-E3FC-4BB6-B68D-5F0F5803D716}" type="slidenum">
              <a:rPr lang="en-US" smtClean="0"/>
              <a:t>‹#›</a:t>
            </a:fld>
            <a:endParaRPr lang="en-US"/>
          </a:p>
        </p:txBody>
      </p:sp>
    </p:spTree>
    <p:extLst>
      <p:ext uri="{BB962C8B-B14F-4D97-AF65-F5344CB8AC3E}">
        <p14:creationId xmlns:p14="http://schemas.microsoft.com/office/powerpoint/2010/main" val="12324050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Image Placeholder 1"/>
          <p:cNvSpPr>
            <a:spLocks noGrp="1" noRot="1" noChangeAspect="1" noTextEdit="1"/>
          </p:cNvSpPr>
          <p:nvPr>
            <p:ph type="sldImg"/>
          </p:nvPr>
        </p:nvSpPr>
        <p:spPr bwMode="auto">
          <a:noFill/>
          <a:ln>
            <a:solidFill>
              <a:srgbClr val="000000"/>
            </a:solidFill>
            <a:miter lim="800000"/>
            <a:headEnd/>
            <a:tailEnd/>
          </a:ln>
        </p:spPr>
      </p:sp>
      <p:sp>
        <p:nvSpPr>
          <p:cNvPr id="2355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ltLang="en-US"/>
          </a:p>
        </p:txBody>
      </p:sp>
      <p:sp>
        <p:nvSpPr>
          <p:cNvPr id="17411"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F1D1817-0083-4C24-A744-E9F7343A7C65}" type="slidenum">
              <a:rPr lang="en-US" smtClean="0">
                <a:cs typeface="Arial" charset="0"/>
              </a:rPr>
              <a:pPr fontAlgn="base">
                <a:spcBef>
                  <a:spcPct val="0"/>
                </a:spcBef>
                <a:spcAft>
                  <a:spcPct val="0"/>
                </a:spcAft>
                <a:defRPr/>
              </a:pPr>
              <a:t>3</a:t>
            </a:fld>
            <a:endParaRPr lang="en-US">
              <a:cs typeface="Arial" charset="0"/>
            </a:endParaRPr>
          </a:p>
        </p:txBody>
      </p:sp>
    </p:spTree>
    <p:extLst>
      <p:ext uri="{BB962C8B-B14F-4D97-AF65-F5344CB8AC3E}">
        <p14:creationId xmlns:p14="http://schemas.microsoft.com/office/powerpoint/2010/main" val="21098366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p:cNvSpPr>
            <a:spLocks noGrp="1" noRot="1" noChangeAspect="1" noTextEdit="1"/>
          </p:cNvSpPr>
          <p:nvPr>
            <p:ph type="sldImg"/>
          </p:nvPr>
        </p:nvSpPr>
        <p:spPr bwMode="auto">
          <a:noFill/>
          <a:ln>
            <a:solidFill>
              <a:srgbClr val="000000"/>
            </a:solidFill>
            <a:miter lim="800000"/>
            <a:headEnd/>
            <a:tailEnd/>
          </a:ln>
        </p:spPr>
      </p:sp>
      <p:sp>
        <p:nvSpPr>
          <p:cNvPr id="245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ltLang="en-US"/>
          </a:p>
        </p:txBody>
      </p:sp>
      <p:sp>
        <p:nvSpPr>
          <p:cNvPr id="50179"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A66C1573-EAF5-45DE-928E-B4C1161D576A}" type="slidenum">
              <a:rPr lang="en-US" smtClean="0">
                <a:cs typeface="Arial" charset="0"/>
              </a:rPr>
              <a:pPr fontAlgn="base">
                <a:spcBef>
                  <a:spcPct val="0"/>
                </a:spcBef>
                <a:spcAft>
                  <a:spcPct val="0"/>
                </a:spcAft>
                <a:defRPr/>
              </a:pPr>
              <a:t>4</a:t>
            </a:fld>
            <a:endParaRPr lang="en-US">
              <a:cs typeface="Arial" charset="0"/>
            </a:endParaRPr>
          </a:p>
        </p:txBody>
      </p:sp>
    </p:spTree>
    <p:extLst>
      <p:ext uri="{BB962C8B-B14F-4D97-AF65-F5344CB8AC3E}">
        <p14:creationId xmlns:p14="http://schemas.microsoft.com/office/powerpoint/2010/main" val="1993808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bwMode="auto">
          <a:noFill/>
          <a:ln>
            <a:solidFill>
              <a:srgbClr val="000000"/>
            </a:solidFill>
            <a:miter lim="800000"/>
            <a:headEnd/>
            <a:tailEnd/>
          </a:ln>
        </p:spPr>
      </p:sp>
      <p:sp>
        <p:nvSpPr>
          <p:cNvPr id="2560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ltLang="en-US"/>
          </a:p>
        </p:txBody>
      </p:sp>
      <p:sp>
        <p:nvSpPr>
          <p:cNvPr id="53251"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CAB38E36-BD97-4B44-89F6-5A0BBCF85A7F}" type="slidenum">
              <a:rPr lang="en-US" smtClean="0">
                <a:cs typeface="Arial" charset="0"/>
              </a:rPr>
              <a:pPr fontAlgn="base">
                <a:spcBef>
                  <a:spcPct val="0"/>
                </a:spcBef>
                <a:spcAft>
                  <a:spcPct val="0"/>
                </a:spcAft>
                <a:defRPr/>
              </a:pPr>
              <a:t>5</a:t>
            </a:fld>
            <a:endParaRPr lang="en-US">
              <a:cs typeface="Arial" charset="0"/>
            </a:endParaRPr>
          </a:p>
        </p:txBody>
      </p:sp>
    </p:spTree>
    <p:extLst>
      <p:ext uri="{BB962C8B-B14F-4D97-AF65-F5344CB8AC3E}">
        <p14:creationId xmlns:p14="http://schemas.microsoft.com/office/powerpoint/2010/main" val="30481877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p:cNvSpPr>
            <a:spLocks noGrp="1" noRot="1" noChangeAspect="1" noTextEdit="1"/>
          </p:cNvSpPr>
          <p:nvPr>
            <p:ph type="sldImg"/>
          </p:nvPr>
        </p:nvSpPr>
        <p:spPr bwMode="auto">
          <a:noFill/>
          <a:ln>
            <a:solidFill>
              <a:srgbClr val="000000"/>
            </a:solidFill>
            <a:miter lim="800000"/>
            <a:headEnd/>
            <a:tailEnd/>
          </a:ln>
        </p:spPr>
      </p:sp>
      <p:sp>
        <p:nvSpPr>
          <p:cNvPr id="2662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ltLang="en-US"/>
          </a:p>
        </p:txBody>
      </p:sp>
      <p:sp>
        <p:nvSpPr>
          <p:cNvPr id="55299"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B10C66FF-7128-4516-864A-2FB666E85563}" type="slidenum">
              <a:rPr lang="en-US" smtClean="0">
                <a:cs typeface="Arial" charset="0"/>
              </a:rPr>
              <a:pPr fontAlgn="base">
                <a:spcBef>
                  <a:spcPct val="0"/>
                </a:spcBef>
                <a:spcAft>
                  <a:spcPct val="0"/>
                </a:spcAft>
                <a:defRPr/>
              </a:pPr>
              <a:t>25</a:t>
            </a:fld>
            <a:endParaRPr lang="en-US">
              <a:cs typeface="Arial" charset="0"/>
            </a:endParaRPr>
          </a:p>
        </p:txBody>
      </p:sp>
    </p:spTree>
    <p:extLst>
      <p:ext uri="{BB962C8B-B14F-4D97-AF65-F5344CB8AC3E}">
        <p14:creationId xmlns:p14="http://schemas.microsoft.com/office/powerpoint/2010/main" val="35229276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p:spPr>
      </p:sp>
      <p:sp>
        <p:nvSpPr>
          <p:cNvPr id="3277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ltLang="en-US"/>
          </a:p>
        </p:txBody>
      </p:sp>
      <p:sp>
        <p:nvSpPr>
          <p:cNvPr id="67587"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B29A895E-AE68-401B-9C4B-412A46CB5857}" type="slidenum">
              <a:rPr lang="en-US" smtClean="0">
                <a:cs typeface="Arial" charset="0"/>
              </a:rPr>
              <a:pPr fontAlgn="base">
                <a:spcBef>
                  <a:spcPct val="0"/>
                </a:spcBef>
                <a:spcAft>
                  <a:spcPct val="0"/>
                </a:spcAft>
                <a:defRPr/>
              </a:pPr>
              <a:t>31</a:t>
            </a:fld>
            <a:endParaRPr lang="en-US">
              <a:cs typeface="Arial" charset="0"/>
            </a:endParaRPr>
          </a:p>
        </p:txBody>
      </p:sp>
    </p:spTree>
    <p:extLst>
      <p:ext uri="{BB962C8B-B14F-4D97-AF65-F5344CB8AC3E}">
        <p14:creationId xmlns:p14="http://schemas.microsoft.com/office/powerpoint/2010/main" val="17063338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bwMode="auto">
          <a:noFill/>
          <a:ln>
            <a:solidFill>
              <a:srgbClr val="000000"/>
            </a:solidFill>
            <a:miter lim="800000"/>
            <a:headEnd/>
            <a:tailEnd/>
          </a:ln>
        </p:spPr>
      </p:sp>
      <p:sp>
        <p:nvSpPr>
          <p:cNvPr id="3686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ltLang="en-US"/>
          </a:p>
        </p:txBody>
      </p:sp>
      <p:sp>
        <p:nvSpPr>
          <p:cNvPr id="75779"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424ACBBD-7601-4C9A-874B-9F424C2C12FB}" type="slidenum">
              <a:rPr lang="en-US" smtClean="0">
                <a:cs typeface="Arial" charset="0"/>
              </a:rPr>
              <a:pPr fontAlgn="base">
                <a:spcBef>
                  <a:spcPct val="0"/>
                </a:spcBef>
                <a:spcAft>
                  <a:spcPct val="0"/>
                </a:spcAft>
                <a:defRPr/>
              </a:pPr>
              <a:t>35</a:t>
            </a:fld>
            <a:endParaRPr lang="en-US">
              <a:cs typeface="Arial" charset="0"/>
            </a:endParaRPr>
          </a:p>
        </p:txBody>
      </p:sp>
    </p:spTree>
    <p:extLst>
      <p:ext uri="{BB962C8B-B14F-4D97-AF65-F5344CB8AC3E}">
        <p14:creationId xmlns:p14="http://schemas.microsoft.com/office/powerpoint/2010/main" val="68669570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a:prstGeom prst="rect">
            <a:avLst/>
          </a:prstGeo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5738B90E-0779-4C36-915C-6F05FCD89456}" type="datetime1">
              <a:rPr lang="en-US" smtClean="0"/>
              <a:t>10/18/21</a:t>
            </a:fld>
            <a:endParaRPr lang="en-US"/>
          </a:p>
        </p:txBody>
      </p:sp>
      <p:sp>
        <p:nvSpPr>
          <p:cNvPr id="6"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12290"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8"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4163882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8650" y="1080030"/>
            <a:ext cx="7886700" cy="51206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9EA29D-D431-42FE-B7B6-AAE4454C77D3}" type="datetime1">
              <a:rPr lang="en-US" smtClean="0"/>
              <a:t>10/18/21</a:t>
            </a:fld>
            <a:endParaRPr lang="en-US"/>
          </a:p>
        </p:txBody>
      </p:sp>
      <p:sp>
        <p:nvSpPr>
          <p:cNvPr id="5" name="Footer Placeholder 4"/>
          <p:cNvSpPr>
            <a:spLocks noGrp="1"/>
          </p:cNvSpPr>
          <p:nvPr>
            <p:ph type="ftr" sz="quarter" idx="11"/>
          </p:nvPr>
        </p:nvSpPr>
        <p:spPr/>
        <p:txBody>
          <a:bodyPr/>
          <a:lstStyle/>
          <a:p>
            <a:r>
              <a:rPr lang="en-US"/>
              <a:t>Kwartler CSCI S-96</a:t>
            </a:r>
          </a:p>
        </p:txBody>
      </p:sp>
      <p:sp>
        <p:nvSpPr>
          <p:cNvPr id="7"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65457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1209821"/>
            <a:ext cx="1971675" cy="4967141"/>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1223889"/>
            <a:ext cx="5800725" cy="495307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90D8A1E-EA8F-46C1-B891-AE0C00D9C314}" type="datetime1">
              <a:rPr lang="en-US" smtClean="0"/>
              <a:t>10/18/21</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p:cNvSpPr txBox="1">
            <a:spLocks/>
          </p:cNvSpPr>
          <p:nvPr userDrawn="1"/>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a:t>Click to edit Master title style</a:t>
            </a:r>
          </a:p>
        </p:txBody>
      </p:sp>
      <p:sp>
        <p:nvSpPr>
          <p:cNvPr id="10"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256828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28650" y="1111347"/>
            <a:ext cx="7886700" cy="51206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53EFC8-4232-4598-94F6-94C0EBAFC469}" type="datetime1">
              <a:rPr lang="en-US" smtClean="0"/>
              <a:t>10/18/21</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E-96</a:t>
            </a:r>
          </a:p>
        </p:txBody>
      </p:sp>
    </p:spTree>
    <p:extLst>
      <p:ext uri="{BB962C8B-B14F-4D97-AF65-F5344CB8AC3E}">
        <p14:creationId xmlns:p14="http://schemas.microsoft.com/office/powerpoint/2010/main" val="436896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a:prstGeom prst="rect">
            <a:avLst/>
          </a:prstGeo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161074-1C18-4AE7-957D-F18524378C85}" type="datetime1">
              <a:rPr lang="en-US" smtClean="0"/>
              <a:t>10/18/21</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209145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28650" y="1192583"/>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192583"/>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BE256C-8D9A-4404-B47D-41A1AE514425}" type="datetime1">
              <a:rPr lang="en-US" smtClean="0"/>
              <a:t>10/18/21</a:t>
            </a:fld>
            <a:endParaRPr lang="en-US"/>
          </a:p>
        </p:txBody>
      </p:sp>
      <p:sp>
        <p:nvSpPr>
          <p:cNvPr id="8"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9"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10"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790321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9842" y="1132519"/>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956431"/>
            <a:ext cx="3868340"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132519"/>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956431"/>
            <a:ext cx="3887391"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CB2154-9035-4012-8189-BAAB61C5A5EE}" type="datetime1">
              <a:rPr lang="en-US" smtClean="0"/>
              <a:t>10/18/21</a:t>
            </a:fld>
            <a:endParaRPr lang="en-US"/>
          </a:p>
        </p:txBody>
      </p:sp>
      <p:sp>
        <p:nvSpPr>
          <p:cNvPr id="8" name="Footer Placeholder 7"/>
          <p:cNvSpPr>
            <a:spLocks noGrp="1"/>
          </p:cNvSpPr>
          <p:nvPr>
            <p:ph type="ftr" sz="quarter" idx="11"/>
          </p:nvPr>
        </p:nvSpPr>
        <p:spPr/>
        <p:txBody>
          <a:bodyPr/>
          <a:lstStyle/>
          <a:p>
            <a:r>
              <a:rPr lang="en-US"/>
              <a:t>Kwartler CSCI S-96</a:t>
            </a:r>
          </a:p>
        </p:txBody>
      </p:sp>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12"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75021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700A58B-DD98-43D0-B791-721480A02982}" type="datetime1">
              <a:rPr lang="en-US" smtClean="0"/>
              <a:t>10/18/21</a:t>
            </a:fld>
            <a:endParaRPr lang="en-US"/>
          </a:p>
        </p:txBody>
      </p:sp>
      <p:sp>
        <p:nvSpPr>
          <p:cNvPr id="6"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4285218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B6E382-4F61-4E24-BE1A-377EC83D0E3A}" type="datetime1">
              <a:rPr lang="en-US" smtClean="0"/>
              <a:t>10/18/21</a:t>
            </a:fld>
            <a:endParaRPr lang="en-US"/>
          </a:p>
        </p:txBody>
      </p:sp>
      <p:sp>
        <p:nvSpPr>
          <p:cNvPr id="5"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6"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7"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2241334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887391" y="1083212"/>
            <a:ext cx="4629150" cy="507843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097279"/>
            <a:ext cx="2949178" cy="5064369"/>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142EED6-FC16-45B9-B8C4-2BC5DBA88325}" type="datetime1">
              <a:rPr lang="en-US" smtClean="0"/>
              <a:t>10/18/21</a:t>
            </a:fld>
            <a:endParaRPr lang="en-US"/>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586237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887391" y="1139483"/>
            <a:ext cx="4629150" cy="5022166"/>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1181685"/>
            <a:ext cx="2949178" cy="497996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F59512B-4F1D-43D7-8819-2F53FEF69650}" type="datetime1">
              <a:rPr lang="en-US" smtClean="0"/>
              <a:t>10/18/21</a:t>
            </a:fld>
            <a:endParaRPr lang="en-US"/>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1954247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8650" y="1108176"/>
            <a:ext cx="7886700" cy="5120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8437B94-E2BF-44DC-ADC5-B05FC9934E9D}" type="datetime1">
              <a:rPr lang="en-US" smtClean="0"/>
              <a:t>10/18/21</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7290FF7-652B-4475-AEAB-8B1A5D23AE09}" type="slidenum">
              <a:rPr lang="en-US" smtClean="0"/>
              <a:t>‹#›</a:t>
            </a:fld>
            <a:endParaRPr lang="en-US"/>
          </a:p>
        </p:txBody>
      </p:sp>
      <p:cxnSp>
        <p:nvCxnSpPr>
          <p:cNvPr id="9" name="Straight Connector 8"/>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02096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jpe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5.xml"/><Relationship Id="rId7" Type="http://schemas.openxmlformats.org/officeDocument/2006/relationships/image" Target="../media/image8.jpeg"/><Relationship Id="rId2" Type="http://schemas.openxmlformats.org/officeDocument/2006/relationships/tags" Target="../tags/tag1.xml"/><Relationship Id="rId1" Type="http://schemas.openxmlformats.org/officeDocument/2006/relationships/vmlDrawing" Target="../drawings/vmlDrawing2.vml"/><Relationship Id="rId6" Type="http://schemas.openxmlformats.org/officeDocument/2006/relationships/image" Target="../media/image10.gif"/><Relationship Id="rId5" Type="http://schemas.openxmlformats.org/officeDocument/2006/relationships/image" Target="../media/image9.emf"/><Relationship Id="rId4" Type="http://schemas.openxmlformats.org/officeDocument/2006/relationships/oleObject" Target="../embeddings/oleObject2.bin"/></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2.xml"/><Relationship Id="rId1" Type="http://schemas.openxmlformats.org/officeDocument/2006/relationships/vmlDrawing" Target="../drawings/vmlDrawing3.vml"/><Relationship Id="rId6" Type="http://schemas.openxmlformats.org/officeDocument/2006/relationships/image" Target="../media/image7.png"/><Relationship Id="rId5" Type="http://schemas.openxmlformats.org/officeDocument/2006/relationships/image" Target="../media/image9.emf"/><Relationship Id="rId4" Type="http://schemas.openxmlformats.org/officeDocument/2006/relationships/oleObject" Target="../embeddings/oleObject3.bin"/></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3.xml"/><Relationship Id="rId1" Type="http://schemas.openxmlformats.org/officeDocument/2006/relationships/vmlDrawing" Target="../drawings/vmlDrawing4.vml"/><Relationship Id="rId6" Type="http://schemas.openxmlformats.org/officeDocument/2006/relationships/image" Target="../media/image7.png"/><Relationship Id="rId5" Type="http://schemas.openxmlformats.org/officeDocument/2006/relationships/image" Target="../media/image9.emf"/><Relationship Id="rId4" Type="http://schemas.openxmlformats.org/officeDocument/2006/relationships/oleObject" Target="../embeddings/oleObject4.bin"/></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4.xml"/><Relationship Id="rId1" Type="http://schemas.openxmlformats.org/officeDocument/2006/relationships/vmlDrawing" Target="../drawings/vmlDrawing5.vml"/><Relationship Id="rId6" Type="http://schemas.openxmlformats.org/officeDocument/2006/relationships/image" Target="../media/image7.png"/><Relationship Id="rId5" Type="http://schemas.openxmlformats.org/officeDocument/2006/relationships/image" Target="../media/image9.emf"/><Relationship Id="rId4" Type="http://schemas.openxmlformats.org/officeDocument/2006/relationships/oleObject" Target="../embeddings/oleObject5.bin"/></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slideLayout" Target="../slideLayouts/slideLayout5.xml"/><Relationship Id="rId7" Type="http://schemas.openxmlformats.org/officeDocument/2006/relationships/image" Target="../media/image12.png"/><Relationship Id="rId2" Type="http://schemas.openxmlformats.org/officeDocument/2006/relationships/tags" Target="../tags/tag5.xml"/><Relationship Id="rId1" Type="http://schemas.openxmlformats.org/officeDocument/2006/relationships/vmlDrawing" Target="../drawings/vmlDrawing6.vml"/><Relationship Id="rId6" Type="http://schemas.openxmlformats.org/officeDocument/2006/relationships/image" Target="../media/image11.png"/><Relationship Id="rId5" Type="http://schemas.openxmlformats.org/officeDocument/2006/relationships/image" Target="../media/image9.emf"/><Relationship Id="rId4" Type="http://schemas.openxmlformats.org/officeDocument/2006/relationships/oleObject" Target="../embeddings/oleObject5.bin"/><Relationship Id="rId9"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 Id="rId5" Type="http://schemas.openxmlformats.org/officeDocument/2006/relationships/image" Target="../media/image17.png"/><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 Id="rId5" Type="http://schemas.openxmlformats.org/officeDocument/2006/relationships/image" Target="../media/image17.png"/><Relationship Id="rId4" Type="http://schemas.openxmlformats.org/officeDocument/2006/relationships/image" Target="../media/image16.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34.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vmlDrawing" Target="../drawings/vmlDrawing1.vml"/><Relationship Id="rId5" Type="http://schemas.openxmlformats.org/officeDocument/2006/relationships/image" Target="../media/image2.emf"/><Relationship Id="rId4" Type="http://schemas.openxmlformats.org/officeDocument/2006/relationships/oleObject" Target="../embeddings/oleObject1.bin"/></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064763608"/>
              </p:ext>
            </p:extLst>
          </p:nvPr>
        </p:nvGraphicFramePr>
        <p:xfrm>
          <a:off x="614363" y="1111250"/>
          <a:ext cx="7915275" cy="3169920"/>
        </p:xfrm>
        <a:graphic>
          <a:graphicData uri="http://schemas.openxmlformats.org/drawingml/2006/table">
            <a:tbl>
              <a:tblPr firstRow="1" bandRow="1">
                <a:tableStyleId>{F5AB1C69-6EDB-4FF4-983F-18BD219EF322}</a:tableStyleId>
              </a:tblPr>
              <a:tblGrid>
                <a:gridCol w="1242805">
                  <a:extLst>
                    <a:ext uri="{9D8B030D-6E8A-4147-A177-3AD203B41FA5}">
                      <a16:colId xmlns:a16="http://schemas.microsoft.com/office/drawing/2014/main" val="20000"/>
                    </a:ext>
                  </a:extLst>
                </a:gridCol>
                <a:gridCol w="861296">
                  <a:extLst>
                    <a:ext uri="{9D8B030D-6E8A-4147-A177-3AD203B41FA5}">
                      <a16:colId xmlns:a16="http://schemas.microsoft.com/office/drawing/2014/main" val="20001"/>
                    </a:ext>
                  </a:extLst>
                </a:gridCol>
                <a:gridCol w="5811174">
                  <a:extLst>
                    <a:ext uri="{9D8B030D-6E8A-4147-A177-3AD203B41FA5}">
                      <a16:colId xmlns:a16="http://schemas.microsoft.com/office/drawing/2014/main" val="20002"/>
                    </a:ext>
                  </a:extLst>
                </a:gridCol>
              </a:tblGrid>
              <a:tr h="370840">
                <a:tc>
                  <a:txBody>
                    <a:bodyPr/>
                    <a:lstStyle/>
                    <a:p>
                      <a:pPr algn="ctr"/>
                      <a:r>
                        <a:rPr lang="en-US" sz="2000" b="0" strike="noStrike" dirty="0">
                          <a:solidFill>
                            <a:schemeClr val="bg1"/>
                          </a:solidFill>
                        </a:rPr>
                        <a:t>Start</a:t>
                      </a:r>
                    </a:p>
                  </a:txBody>
                  <a:tcPr/>
                </a:tc>
                <a:tc>
                  <a:txBody>
                    <a:bodyPr/>
                    <a:lstStyle/>
                    <a:p>
                      <a:pPr algn="ctr"/>
                      <a:r>
                        <a:rPr lang="en-US" sz="2000" b="0" strike="noStrike" dirty="0">
                          <a:solidFill>
                            <a:schemeClr val="bg1"/>
                          </a:solidFill>
                        </a:rPr>
                        <a:t>End</a:t>
                      </a:r>
                    </a:p>
                  </a:txBody>
                  <a:tcPr/>
                </a:tc>
                <a:tc>
                  <a:txBody>
                    <a:bodyPr/>
                    <a:lstStyle/>
                    <a:p>
                      <a:r>
                        <a:rPr lang="en-US" sz="2000" b="0" strike="noStrike" dirty="0">
                          <a:solidFill>
                            <a:schemeClr val="bg1"/>
                          </a:solidFill>
                        </a:rPr>
                        <a:t>Item</a:t>
                      </a:r>
                    </a:p>
                  </a:txBody>
                  <a:tcPr/>
                </a:tc>
                <a:extLst>
                  <a:ext uri="{0D108BD9-81ED-4DB2-BD59-A6C34878D82A}">
                    <a16:rowId xmlns:a16="http://schemas.microsoft.com/office/drawing/2014/main" val="10000"/>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a:solidFill>
                            <a:schemeClr val="tx1"/>
                          </a:solidFill>
                        </a:rPr>
                        <a:t>East Side Vs West Side of Cleveland!</a:t>
                      </a:r>
                    </a:p>
                  </a:txBody>
                  <a:tcPr/>
                </a:tc>
                <a:extLst>
                  <a:ext uri="{0D108BD9-81ED-4DB2-BD59-A6C34878D82A}">
                    <a16:rowId xmlns:a16="http://schemas.microsoft.com/office/drawing/2014/main" val="10003"/>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a:solidFill>
                            <a:schemeClr val="tx1"/>
                          </a:solidFill>
                        </a:rPr>
                        <a:t>Absenteeism KNN example</a:t>
                      </a:r>
                    </a:p>
                  </a:txBody>
                  <a:tcPr/>
                </a:tc>
                <a:extLst>
                  <a:ext uri="{0D108BD9-81ED-4DB2-BD59-A6C34878D82A}">
                    <a16:rowId xmlns:a16="http://schemas.microsoft.com/office/drawing/2014/main" val="3853070941"/>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lang="en-US" sz="2000" b="0" strike="noStrike" dirty="0">
                        <a:solidFill>
                          <a:schemeClr val="tx1"/>
                        </a:solidFill>
                      </a:endParaRPr>
                    </a:p>
                  </a:txBody>
                  <a:tcPr/>
                </a:tc>
                <a:extLst>
                  <a:ext uri="{0D108BD9-81ED-4DB2-BD59-A6C34878D82A}">
                    <a16:rowId xmlns:a16="http://schemas.microsoft.com/office/drawing/2014/main" val="3086568558"/>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val="1739476882"/>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val="4176223156"/>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val="375788903"/>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val="1479263652"/>
                  </a:ext>
                </a:extLst>
              </a:tr>
            </a:tbl>
          </a:graphicData>
        </a:graphic>
      </p:graphicFrame>
      <p:sp>
        <p:nvSpPr>
          <p:cNvPr id="5" name="Date Placeholder 4"/>
          <p:cNvSpPr>
            <a:spLocks noGrp="1"/>
          </p:cNvSpPr>
          <p:nvPr>
            <p:ph type="dt" sz="half" idx="10"/>
          </p:nvPr>
        </p:nvSpPr>
        <p:spPr/>
        <p:txBody>
          <a:bodyPr/>
          <a:lstStyle/>
          <a:p>
            <a:fld id="{9B19E99B-5349-415A-8E56-8E989211A366}" type="datetime1">
              <a:rPr lang="en-US" smtClean="0"/>
              <a:t>10/18/21</a:t>
            </a:fld>
            <a:endParaRPr lang="en-US"/>
          </a:p>
        </p:txBody>
      </p:sp>
      <p:sp>
        <p:nvSpPr>
          <p:cNvPr id="6" name="Footer Placeholder 5"/>
          <p:cNvSpPr>
            <a:spLocks noGrp="1"/>
          </p:cNvSpPr>
          <p:nvPr>
            <p:ph type="ftr" sz="quarter" idx="3"/>
          </p:nvPr>
        </p:nvSpPr>
        <p:spPr/>
        <p:txBody>
          <a:bodyPr/>
          <a:lstStyle/>
          <a:p>
            <a:r>
              <a:rPr lang="en-US" dirty="0"/>
              <a:t>Kwartler CSCI E-96</a:t>
            </a:r>
          </a:p>
        </p:txBody>
      </p:sp>
      <p:sp>
        <p:nvSpPr>
          <p:cNvPr id="7" name="Slide Number Placeholder 6"/>
          <p:cNvSpPr>
            <a:spLocks noGrp="1"/>
          </p:cNvSpPr>
          <p:nvPr>
            <p:ph type="sldNum" sz="quarter" idx="12"/>
          </p:nvPr>
        </p:nvSpPr>
        <p:spPr/>
        <p:txBody>
          <a:bodyPr/>
          <a:lstStyle/>
          <a:p>
            <a:fld id="{37290FF7-652B-4475-AEAB-8B1A5D23AE09}" type="slidenum">
              <a:rPr lang="en-US" smtClean="0"/>
              <a:t>1</a:t>
            </a:fld>
            <a:endParaRPr lang="en-US"/>
          </a:p>
        </p:txBody>
      </p:sp>
    </p:spTree>
    <p:extLst>
      <p:ext uri="{BB962C8B-B14F-4D97-AF65-F5344CB8AC3E}">
        <p14:creationId xmlns:p14="http://schemas.microsoft.com/office/powerpoint/2010/main" val="28449327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268" name="Rectangle 70">
            <a:extLst>
              <a:ext uri="{FF2B5EF4-FFF2-40B4-BE49-F238E27FC236}">
                <a16:creationId xmlns:a16="http://schemas.microsoft.com/office/drawing/2014/main" id="{0DE6A193-4755-479A-BC6F-A7EBCA73BE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69" name="Freeform: Shape 72">
            <a:extLst>
              <a:ext uri="{FF2B5EF4-FFF2-40B4-BE49-F238E27FC236}">
                <a16:creationId xmlns:a16="http://schemas.microsoft.com/office/drawing/2014/main" id="{5A55B759-31A7-423C-9BC2-A8BC09FE9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5065738" cy="6858478"/>
          </a:xfrm>
          <a:custGeom>
            <a:avLst/>
            <a:gdLst>
              <a:gd name="connsiteX0" fmla="*/ 0 w 6754318"/>
              <a:gd name="connsiteY0" fmla="*/ 6858478 h 6858478"/>
              <a:gd name="connsiteX1" fmla="*/ 6754318 w 6754318"/>
              <a:gd name="connsiteY1" fmla="*/ 6858478 h 6858478"/>
              <a:gd name="connsiteX2" fmla="*/ 3577943 w 6754318"/>
              <a:gd name="connsiteY2" fmla="*/ 0 h 6858478"/>
              <a:gd name="connsiteX3" fmla="*/ 3572366 w 6754318"/>
              <a:gd name="connsiteY3" fmla="*/ 0 h 6858478"/>
              <a:gd name="connsiteX4" fmla="*/ 2506138 w 6754318"/>
              <a:gd name="connsiteY4" fmla="*/ 0 h 6858478"/>
              <a:gd name="connsiteX5" fmla="*/ 0 w 6754318"/>
              <a:gd name="connsiteY5"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54318" h="6858478">
                <a:moveTo>
                  <a:pt x="0" y="6858478"/>
                </a:moveTo>
                <a:lnTo>
                  <a:pt x="6754318" y="6858478"/>
                </a:lnTo>
                <a:lnTo>
                  <a:pt x="3577943" y="0"/>
                </a:lnTo>
                <a:lnTo>
                  <a:pt x="3572366" y="0"/>
                </a:lnTo>
                <a:lnTo>
                  <a:pt x="2506138" y="0"/>
                </a:lnTo>
                <a:lnTo>
                  <a:pt x="0"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270" name="Freeform: Shape 74">
            <a:extLst>
              <a:ext uri="{FF2B5EF4-FFF2-40B4-BE49-F238E27FC236}">
                <a16:creationId xmlns:a16="http://schemas.microsoft.com/office/drawing/2014/main" id="{F78796AF-79A0-47AC-BEFD-BFFC00F968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4465335" cy="6858478"/>
          </a:xfrm>
          <a:custGeom>
            <a:avLst/>
            <a:gdLst>
              <a:gd name="connsiteX0" fmla="*/ 0 w 5953780"/>
              <a:gd name="connsiteY0" fmla="*/ 6858478 h 6858478"/>
              <a:gd name="connsiteX1" fmla="*/ 5953780 w 5953780"/>
              <a:gd name="connsiteY1" fmla="*/ 6858478 h 6858478"/>
              <a:gd name="connsiteX2" fmla="*/ 2777405 w 5953780"/>
              <a:gd name="connsiteY2" fmla="*/ 0 h 6858478"/>
              <a:gd name="connsiteX3" fmla="*/ 2771828 w 5953780"/>
              <a:gd name="connsiteY3" fmla="*/ 0 h 6858478"/>
              <a:gd name="connsiteX4" fmla="*/ 1705600 w 5953780"/>
              <a:gd name="connsiteY4" fmla="*/ 0 h 6858478"/>
              <a:gd name="connsiteX5" fmla="*/ 0 w 5953780"/>
              <a:gd name="connsiteY5"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780" h="6858478">
                <a:moveTo>
                  <a:pt x="0" y="6858478"/>
                </a:moveTo>
                <a:lnTo>
                  <a:pt x="5953780" y="6858478"/>
                </a:lnTo>
                <a:lnTo>
                  <a:pt x="2777405" y="0"/>
                </a:lnTo>
                <a:lnTo>
                  <a:pt x="2771828" y="0"/>
                </a:lnTo>
                <a:lnTo>
                  <a:pt x="1705600" y="0"/>
                </a:lnTo>
                <a:lnTo>
                  <a:pt x="0"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603504" y="338328"/>
            <a:ext cx="2907792" cy="2249424"/>
          </a:xfrm>
        </p:spPr>
        <p:txBody>
          <a:bodyPr vert="horz" lIns="91440" tIns="45720" rIns="91440" bIns="45720" rtlCol="0" anchor="b">
            <a:normAutofit/>
          </a:bodyPr>
          <a:lstStyle/>
          <a:p>
            <a:pPr defTabSz="914400"/>
            <a:r>
              <a:rPr lang="en-US" sz="3600"/>
              <a:t>Here are some unknown houses…</a:t>
            </a:r>
          </a:p>
        </p:txBody>
      </p:sp>
      <p:sp>
        <p:nvSpPr>
          <p:cNvPr id="3" name="Text Placeholder 2"/>
          <p:cNvSpPr>
            <a:spLocks noGrp="1"/>
          </p:cNvSpPr>
          <p:nvPr>
            <p:ph type="body" idx="1"/>
          </p:nvPr>
        </p:nvSpPr>
        <p:spPr>
          <a:xfrm>
            <a:off x="603504" y="2724912"/>
            <a:ext cx="2407158" cy="1155525"/>
          </a:xfrm>
        </p:spPr>
        <p:txBody>
          <a:bodyPr vert="horz" lIns="91440" tIns="45720" rIns="91440" bIns="45720" rtlCol="0" anchor="t">
            <a:normAutofit/>
          </a:bodyPr>
          <a:lstStyle/>
          <a:p>
            <a:pPr defTabSz="914400">
              <a:spcBef>
                <a:spcPts val="1000"/>
              </a:spcBef>
            </a:pPr>
            <a:r>
              <a:rPr lang="en-US" sz="1700"/>
              <a:t>East Side or West Side?</a:t>
            </a:r>
          </a:p>
        </p:txBody>
      </p:sp>
      <p:pic>
        <p:nvPicPr>
          <p:cNvPr id="11266" name="Picture 2" descr="Cleveland Skyline Panorama Photograph by Dale Kincaid">
            <a:extLst>
              <a:ext uri="{FF2B5EF4-FFF2-40B4-BE49-F238E27FC236}">
                <a16:creationId xmlns:a16="http://schemas.microsoft.com/office/drawing/2014/main" id="{C4EA4F3B-D45C-7D43-8983-C46A52AF500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631790" y="963168"/>
            <a:ext cx="5364483" cy="2011680"/>
          </a:xfrm>
          <a:prstGeom prst="rect">
            <a:avLst/>
          </a:prstGeom>
          <a:noFill/>
          <a:extLst>
            <a:ext uri="{909E8E84-426E-40DD-AFC4-6F175D3DCCD1}">
              <a14:hiddenFill xmlns:a14="http://schemas.microsoft.com/office/drawing/2010/main">
                <a:solidFill>
                  <a:srgbClr val="FFFFFF"/>
                </a:solidFill>
              </a14:hiddenFill>
            </a:ext>
          </a:extLst>
        </p:spPr>
      </p:pic>
      <p:sp>
        <p:nvSpPr>
          <p:cNvPr id="6" name="Date Placeholder 4"/>
          <p:cNvSpPr>
            <a:spLocks noGrp="1"/>
          </p:cNvSpPr>
          <p:nvPr>
            <p:ph type="dt" sz="half" idx="10"/>
          </p:nvPr>
        </p:nvSpPr>
        <p:spPr>
          <a:xfrm>
            <a:off x="603504" y="6356350"/>
            <a:ext cx="1225296" cy="365125"/>
          </a:xfrm>
        </p:spPr>
        <p:txBody>
          <a:bodyPr vert="horz" lIns="91440" tIns="45720" rIns="91440" bIns="45720" rtlCol="0" anchor="ctr">
            <a:normAutofit/>
          </a:bodyPr>
          <a:lstStyle/>
          <a:p>
            <a:pPr>
              <a:spcAft>
                <a:spcPts val="600"/>
              </a:spcAft>
            </a:pPr>
            <a:fld id="{9B19E99B-5349-415A-8E56-8E989211A366}" type="datetime1">
              <a:rPr lang="en-US" sz="1200">
                <a:solidFill>
                  <a:schemeClr val="tx1">
                    <a:alpha val="80000"/>
                  </a:schemeClr>
                </a:solidFill>
              </a:rPr>
              <a:pPr>
                <a:spcAft>
                  <a:spcPts val="600"/>
                </a:spcAft>
              </a:pPr>
              <a:t>10/18/21</a:t>
            </a:fld>
            <a:endParaRPr lang="en-US" sz="1200">
              <a:solidFill>
                <a:schemeClr val="tx1">
                  <a:alpha val="80000"/>
                </a:schemeClr>
              </a:solidFill>
            </a:endParaRPr>
          </a:p>
        </p:txBody>
      </p:sp>
      <p:sp>
        <p:nvSpPr>
          <p:cNvPr id="9" name="Slide Number Placeholder 6"/>
          <p:cNvSpPr>
            <a:spLocks noGrp="1"/>
          </p:cNvSpPr>
          <p:nvPr>
            <p:ph type="sldNum" sz="quarter" idx="12"/>
          </p:nvPr>
        </p:nvSpPr>
        <p:spPr>
          <a:xfrm>
            <a:off x="8193880" y="6356350"/>
            <a:ext cx="321469" cy="365125"/>
          </a:xfrm>
        </p:spPr>
        <p:txBody>
          <a:bodyPr vert="horz" lIns="91440" tIns="45720" rIns="91440" bIns="45720" rtlCol="0" anchor="ctr">
            <a:normAutofit/>
          </a:bodyPr>
          <a:lstStyle/>
          <a:p>
            <a:pPr>
              <a:lnSpc>
                <a:spcPct val="90000"/>
              </a:lnSpc>
              <a:spcAft>
                <a:spcPts val="600"/>
              </a:spcAft>
            </a:pPr>
            <a:r>
              <a:rPr lang="en-US" sz="1000">
                <a:solidFill>
                  <a:schemeClr val="bg1">
                    <a:alpha val="80000"/>
                  </a:schemeClr>
                </a:solidFill>
              </a:rPr>
              <a:t>16</a:t>
            </a:r>
          </a:p>
        </p:txBody>
      </p:sp>
      <p:graphicFrame>
        <p:nvGraphicFramePr>
          <p:cNvPr id="7" name="Content Placeholder 7"/>
          <p:cNvGraphicFramePr>
            <a:graphicFrameLocks noGrp="1"/>
          </p:cNvGraphicFramePr>
          <p:nvPr>
            <p:ph sz="half" idx="2"/>
            <p:extLst>
              <p:ext uri="{D42A27DB-BD31-4B8C-83A1-F6EECF244321}">
                <p14:modId xmlns:p14="http://schemas.microsoft.com/office/powerpoint/2010/main" val="805572369"/>
              </p:ext>
            </p:extLst>
          </p:nvPr>
        </p:nvGraphicFramePr>
        <p:xfrm>
          <a:off x="4732452" y="3155743"/>
          <a:ext cx="3742353" cy="3147242"/>
        </p:xfrm>
        <a:graphic>
          <a:graphicData uri="http://schemas.openxmlformats.org/drawingml/2006/table">
            <a:tbl>
              <a:tblPr firstRow="1" bandRow="1">
                <a:tableStyleId>{5C22544A-7EE6-4342-B048-85BDC9FD1C3A}</a:tableStyleId>
              </a:tblPr>
              <a:tblGrid>
                <a:gridCol w="935588">
                  <a:extLst>
                    <a:ext uri="{9D8B030D-6E8A-4147-A177-3AD203B41FA5}">
                      <a16:colId xmlns:a16="http://schemas.microsoft.com/office/drawing/2014/main" val="20000"/>
                    </a:ext>
                  </a:extLst>
                </a:gridCol>
                <a:gridCol w="885447">
                  <a:extLst>
                    <a:ext uri="{9D8B030D-6E8A-4147-A177-3AD203B41FA5}">
                      <a16:colId xmlns:a16="http://schemas.microsoft.com/office/drawing/2014/main" val="20001"/>
                    </a:ext>
                  </a:extLst>
                </a:gridCol>
                <a:gridCol w="885447">
                  <a:extLst>
                    <a:ext uri="{9D8B030D-6E8A-4147-A177-3AD203B41FA5}">
                      <a16:colId xmlns:a16="http://schemas.microsoft.com/office/drawing/2014/main" val="20002"/>
                    </a:ext>
                  </a:extLst>
                </a:gridCol>
                <a:gridCol w="1035871">
                  <a:extLst>
                    <a:ext uri="{9D8B030D-6E8A-4147-A177-3AD203B41FA5}">
                      <a16:colId xmlns:a16="http://schemas.microsoft.com/office/drawing/2014/main" val="20004"/>
                    </a:ext>
                  </a:extLst>
                </a:gridCol>
              </a:tblGrid>
              <a:tr h="373982">
                <a:tc>
                  <a:txBody>
                    <a:bodyPr/>
                    <a:lstStyle/>
                    <a:p>
                      <a:r>
                        <a:rPr lang="en-US" sz="1200" cap="none" spc="0"/>
                        <a:t>Beds</a:t>
                      </a:r>
                      <a:endParaRPr lang="en-US" sz="1200" b="1" cap="none" spc="0">
                        <a:solidFill>
                          <a:schemeClr val="bg1"/>
                        </a:solidFill>
                      </a:endParaRPr>
                    </a:p>
                  </a:txBody>
                  <a:tcPr marL="55307" marR="39505" marT="79010" marB="79010" anchor="ctr"/>
                </a:tc>
                <a:tc>
                  <a:txBody>
                    <a:bodyPr/>
                    <a:lstStyle/>
                    <a:p>
                      <a:r>
                        <a:rPr lang="en-US" sz="1200" cap="none" spc="0"/>
                        <a:t>Bath</a:t>
                      </a:r>
                      <a:endParaRPr lang="en-US" sz="1200" b="1" cap="none" spc="0">
                        <a:solidFill>
                          <a:schemeClr val="bg1"/>
                        </a:solidFill>
                      </a:endParaRPr>
                    </a:p>
                  </a:txBody>
                  <a:tcPr marL="55307" marR="39505" marT="79010" marB="79010" anchor="ctr"/>
                </a:tc>
                <a:tc>
                  <a:txBody>
                    <a:bodyPr/>
                    <a:lstStyle/>
                    <a:p>
                      <a:r>
                        <a:rPr lang="en-US" sz="1200" cap="none" spc="0" err="1"/>
                        <a:t>SqFt</a:t>
                      </a:r>
                      <a:endParaRPr lang="en-US" sz="1200" b="1" cap="none" spc="0">
                        <a:solidFill>
                          <a:schemeClr val="bg1"/>
                        </a:solidFill>
                      </a:endParaRPr>
                    </a:p>
                  </a:txBody>
                  <a:tcPr marL="55307" marR="39505" marT="79010" marB="79010" anchor="ctr"/>
                </a:tc>
                <a:tc>
                  <a:txBody>
                    <a:bodyPr/>
                    <a:lstStyle/>
                    <a:p>
                      <a:r>
                        <a:rPr lang="en-US" sz="1200" cap="none" spc="0"/>
                        <a:t>Price</a:t>
                      </a:r>
                      <a:endParaRPr lang="en-US" sz="1200" b="1" cap="none" spc="0">
                        <a:solidFill>
                          <a:schemeClr val="bg1"/>
                        </a:solidFill>
                      </a:endParaRPr>
                    </a:p>
                  </a:txBody>
                  <a:tcPr marL="55307" marR="39505" marT="79010" marB="79010" anchor="ctr"/>
                </a:tc>
                <a:extLst>
                  <a:ext uri="{0D108BD9-81ED-4DB2-BD59-A6C34878D82A}">
                    <a16:rowId xmlns:a16="http://schemas.microsoft.com/office/drawing/2014/main" val="10000"/>
                  </a:ext>
                </a:extLst>
              </a:tr>
              <a:tr h="308140">
                <a:tc>
                  <a:txBody>
                    <a:bodyPr/>
                    <a:lstStyle/>
                    <a:p>
                      <a:r>
                        <a:rPr lang="en-US" sz="1000" cap="none" spc="0"/>
                        <a:t>5</a:t>
                      </a:r>
                      <a:endParaRPr lang="en-US" sz="1000" cap="none" spc="0">
                        <a:solidFill>
                          <a:schemeClr val="tx1"/>
                        </a:solidFill>
                      </a:endParaRPr>
                    </a:p>
                  </a:txBody>
                  <a:tcPr marL="55307" marR="39505" marT="39505" marB="79010"/>
                </a:tc>
                <a:tc>
                  <a:txBody>
                    <a:bodyPr/>
                    <a:lstStyle/>
                    <a:p>
                      <a:r>
                        <a:rPr lang="en-US" sz="1000" cap="none" spc="0"/>
                        <a:t>1.5</a:t>
                      </a:r>
                      <a:endParaRPr lang="en-US" sz="1000" cap="none" spc="0">
                        <a:solidFill>
                          <a:schemeClr val="tx1"/>
                        </a:solidFill>
                      </a:endParaRPr>
                    </a:p>
                  </a:txBody>
                  <a:tcPr marL="55307" marR="39505" marT="39505" marB="79010"/>
                </a:tc>
                <a:tc>
                  <a:txBody>
                    <a:bodyPr/>
                    <a:lstStyle/>
                    <a:p>
                      <a:r>
                        <a:rPr lang="en-US" sz="1000" cap="none" spc="0"/>
                        <a:t>1136</a:t>
                      </a:r>
                      <a:endParaRPr lang="en-US" sz="1000" cap="none" spc="0">
                        <a:solidFill>
                          <a:schemeClr val="tx1"/>
                        </a:solidFill>
                      </a:endParaRPr>
                    </a:p>
                  </a:txBody>
                  <a:tcPr marL="55307" marR="39505" marT="39505" marB="79010"/>
                </a:tc>
                <a:tc>
                  <a:txBody>
                    <a:bodyPr/>
                    <a:lstStyle/>
                    <a:p>
                      <a:r>
                        <a:rPr lang="en-US" sz="1000" cap="none" spc="0"/>
                        <a:t>$48K</a:t>
                      </a:r>
                      <a:endParaRPr lang="en-US" sz="1000" cap="none" spc="0">
                        <a:solidFill>
                          <a:schemeClr val="tx1"/>
                        </a:solidFill>
                      </a:endParaRPr>
                    </a:p>
                  </a:txBody>
                  <a:tcPr marL="55307" marR="39505" marT="39505" marB="79010"/>
                </a:tc>
                <a:extLst>
                  <a:ext uri="{0D108BD9-81ED-4DB2-BD59-A6C34878D82A}">
                    <a16:rowId xmlns:a16="http://schemas.microsoft.com/office/drawing/2014/main" val="10001"/>
                  </a:ext>
                </a:extLst>
              </a:tr>
              <a:tr h="308140">
                <a:tc>
                  <a:txBody>
                    <a:bodyPr/>
                    <a:lstStyle/>
                    <a:p>
                      <a:r>
                        <a:rPr lang="en-US" sz="1000" cap="none" spc="0" dirty="0"/>
                        <a:t>6</a:t>
                      </a:r>
                      <a:endParaRPr lang="en-US" sz="1000" cap="none" spc="0" dirty="0">
                        <a:solidFill>
                          <a:schemeClr val="tx1"/>
                        </a:solidFill>
                      </a:endParaRPr>
                    </a:p>
                  </a:txBody>
                  <a:tcPr marL="55307" marR="39505" marT="39505" marB="79010"/>
                </a:tc>
                <a:tc>
                  <a:txBody>
                    <a:bodyPr/>
                    <a:lstStyle/>
                    <a:p>
                      <a:r>
                        <a:rPr lang="en-US" sz="1000" cap="none" spc="0"/>
                        <a:t>3</a:t>
                      </a:r>
                      <a:endParaRPr lang="en-US" sz="1000" cap="none" spc="0">
                        <a:solidFill>
                          <a:schemeClr val="tx1"/>
                        </a:solidFill>
                      </a:endParaRPr>
                    </a:p>
                  </a:txBody>
                  <a:tcPr marL="55307" marR="39505" marT="39505" marB="79010"/>
                </a:tc>
                <a:tc>
                  <a:txBody>
                    <a:bodyPr/>
                    <a:lstStyle/>
                    <a:p>
                      <a:r>
                        <a:rPr lang="en-US" sz="1000" cap="none" spc="0"/>
                        <a:t>4500</a:t>
                      </a:r>
                      <a:endParaRPr lang="en-US" sz="1000" cap="none" spc="0">
                        <a:solidFill>
                          <a:schemeClr val="tx1"/>
                        </a:solidFill>
                      </a:endParaRPr>
                    </a:p>
                  </a:txBody>
                  <a:tcPr marL="55307" marR="39505" marT="39505" marB="79010"/>
                </a:tc>
                <a:tc>
                  <a:txBody>
                    <a:bodyPr/>
                    <a:lstStyle/>
                    <a:p>
                      <a:r>
                        <a:rPr lang="en-US" sz="1000" cap="none" spc="0"/>
                        <a:t>$259K</a:t>
                      </a:r>
                      <a:endParaRPr lang="en-US" sz="1000" cap="none" spc="0">
                        <a:solidFill>
                          <a:schemeClr val="tx1"/>
                        </a:solidFill>
                      </a:endParaRPr>
                    </a:p>
                  </a:txBody>
                  <a:tcPr marL="55307" marR="39505" marT="39505" marB="79010"/>
                </a:tc>
                <a:extLst>
                  <a:ext uri="{0D108BD9-81ED-4DB2-BD59-A6C34878D82A}">
                    <a16:rowId xmlns:a16="http://schemas.microsoft.com/office/drawing/2014/main" val="10002"/>
                  </a:ext>
                </a:extLst>
              </a:tr>
              <a:tr h="308140">
                <a:tc>
                  <a:txBody>
                    <a:bodyPr/>
                    <a:lstStyle/>
                    <a:p>
                      <a:r>
                        <a:rPr lang="en-US" sz="1000" cap="none" spc="0"/>
                        <a:t>3</a:t>
                      </a:r>
                      <a:endParaRPr lang="en-US" sz="1000" cap="none" spc="0">
                        <a:solidFill>
                          <a:schemeClr val="tx1"/>
                        </a:solidFill>
                      </a:endParaRPr>
                    </a:p>
                  </a:txBody>
                  <a:tcPr marL="55307" marR="39505" marT="39505" marB="79010"/>
                </a:tc>
                <a:tc>
                  <a:txBody>
                    <a:bodyPr/>
                    <a:lstStyle/>
                    <a:p>
                      <a:r>
                        <a:rPr lang="en-US" sz="1000" cap="none" spc="0"/>
                        <a:t>1.5</a:t>
                      </a:r>
                      <a:endParaRPr lang="en-US" sz="1000" cap="none" spc="0">
                        <a:solidFill>
                          <a:schemeClr val="tx1"/>
                        </a:solidFill>
                      </a:endParaRPr>
                    </a:p>
                  </a:txBody>
                  <a:tcPr marL="55307" marR="39505" marT="39505" marB="79010"/>
                </a:tc>
                <a:tc>
                  <a:txBody>
                    <a:bodyPr/>
                    <a:lstStyle/>
                    <a:p>
                      <a:r>
                        <a:rPr lang="en-US" sz="1000" cap="none" spc="0"/>
                        <a:t>1300</a:t>
                      </a:r>
                      <a:endParaRPr lang="en-US" sz="1000" cap="none" spc="0">
                        <a:solidFill>
                          <a:schemeClr val="tx1"/>
                        </a:solidFill>
                      </a:endParaRPr>
                    </a:p>
                  </a:txBody>
                  <a:tcPr marL="55307" marR="39505" marT="39505" marB="79010"/>
                </a:tc>
                <a:tc>
                  <a:txBody>
                    <a:bodyPr/>
                    <a:lstStyle/>
                    <a:p>
                      <a:r>
                        <a:rPr lang="en-US" sz="1000" cap="none" spc="0"/>
                        <a:t>$85K</a:t>
                      </a:r>
                      <a:endParaRPr lang="en-US" sz="1000" cap="none" spc="0">
                        <a:solidFill>
                          <a:schemeClr val="tx1"/>
                        </a:solidFill>
                      </a:endParaRPr>
                    </a:p>
                  </a:txBody>
                  <a:tcPr marL="55307" marR="39505" marT="39505" marB="79010"/>
                </a:tc>
                <a:extLst>
                  <a:ext uri="{0D108BD9-81ED-4DB2-BD59-A6C34878D82A}">
                    <a16:rowId xmlns:a16="http://schemas.microsoft.com/office/drawing/2014/main" val="10003"/>
                  </a:ext>
                </a:extLst>
              </a:tr>
              <a:tr h="308140">
                <a:tc>
                  <a:txBody>
                    <a:bodyPr/>
                    <a:lstStyle/>
                    <a:p>
                      <a:r>
                        <a:rPr lang="en-US" sz="1000" cap="none" spc="0"/>
                        <a:t>3</a:t>
                      </a:r>
                      <a:endParaRPr lang="en-US" sz="1000" cap="none" spc="0">
                        <a:solidFill>
                          <a:schemeClr val="tx1"/>
                        </a:solidFill>
                      </a:endParaRPr>
                    </a:p>
                  </a:txBody>
                  <a:tcPr marL="55307" marR="39505" marT="39505" marB="79010"/>
                </a:tc>
                <a:tc>
                  <a:txBody>
                    <a:bodyPr/>
                    <a:lstStyle/>
                    <a:p>
                      <a:r>
                        <a:rPr lang="en-US" sz="1000" cap="none" spc="0"/>
                        <a:t>2</a:t>
                      </a:r>
                      <a:endParaRPr lang="en-US" sz="1000" cap="none" spc="0">
                        <a:solidFill>
                          <a:schemeClr val="tx1"/>
                        </a:solidFill>
                      </a:endParaRPr>
                    </a:p>
                  </a:txBody>
                  <a:tcPr marL="55307" marR="39505" marT="39505" marB="79010"/>
                </a:tc>
                <a:tc>
                  <a:txBody>
                    <a:bodyPr/>
                    <a:lstStyle/>
                    <a:p>
                      <a:r>
                        <a:rPr lang="en-US" sz="1000" cap="none" spc="0"/>
                        <a:t>1300</a:t>
                      </a:r>
                      <a:endParaRPr lang="en-US" sz="1000" cap="none" spc="0">
                        <a:solidFill>
                          <a:schemeClr val="tx1"/>
                        </a:solidFill>
                      </a:endParaRPr>
                    </a:p>
                  </a:txBody>
                  <a:tcPr marL="55307" marR="39505" marT="39505" marB="79010"/>
                </a:tc>
                <a:tc>
                  <a:txBody>
                    <a:bodyPr/>
                    <a:lstStyle/>
                    <a:p>
                      <a:r>
                        <a:rPr lang="en-US" sz="1000" cap="none" spc="0"/>
                        <a:t>$106K</a:t>
                      </a:r>
                      <a:endParaRPr lang="en-US" sz="1000" cap="none" spc="0">
                        <a:solidFill>
                          <a:schemeClr val="tx1"/>
                        </a:solidFill>
                      </a:endParaRPr>
                    </a:p>
                  </a:txBody>
                  <a:tcPr marL="55307" marR="39505" marT="39505" marB="79010"/>
                </a:tc>
                <a:extLst>
                  <a:ext uri="{0D108BD9-81ED-4DB2-BD59-A6C34878D82A}">
                    <a16:rowId xmlns:a16="http://schemas.microsoft.com/office/drawing/2014/main" val="10004"/>
                  </a:ext>
                </a:extLst>
              </a:tr>
              <a:tr h="308140">
                <a:tc>
                  <a:txBody>
                    <a:bodyPr/>
                    <a:lstStyle/>
                    <a:p>
                      <a:r>
                        <a:rPr lang="en-US" sz="1000" cap="none" spc="0"/>
                        <a:t>2</a:t>
                      </a:r>
                      <a:endParaRPr lang="en-US" sz="1000" cap="none" spc="0">
                        <a:solidFill>
                          <a:schemeClr val="tx1"/>
                        </a:solidFill>
                      </a:endParaRPr>
                    </a:p>
                  </a:txBody>
                  <a:tcPr marL="55307" marR="39505" marT="39505" marB="79010"/>
                </a:tc>
                <a:tc>
                  <a:txBody>
                    <a:bodyPr/>
                    <a:lstStyle/>
                    <a:p>
                      <a:r>
                        <a:rPr lang="en-US" sz="1000" cap="none" spc="0"/>
                        <a:t>2</a:t>
                      </a:r>
                      <a:endParaRPr lang="en-US" sz="1000" cap="none" spc="0">
                        <a:solidFill>
                          <a:schemeClr val="tx1"/>
                        </a:solidFill>
                      </a:endParaRPr>
                    </a:p>
                  </a:txBody>
                  <a:tcPr marL="55307" marR="39505" marT="39505" marB="79010"/>
                </a:tc>
                <a:tc>
                  <a:txBody>
                    <a:bodyPr/>
                    <a:lstStyle/>
                    <a:p>
                      <a:r>
                        <a:rPr lang="en-US" sz="1000" cap="none" spc="0"/>
                        <a:t>1170</a:t>
                      </a:r>
                      <a:endParaRPr lang="en-US" sz="1000" cap="none" spc="0">
                        <a:solidFill>
                          <a:schemeClr val="tx1"/>
                        </a:solidFill>
                      </a:endParaRPr>
                    </a:p>
                  </a:txBody>
                  <a:tcPr marL="55307" marR="39505" marT="39505" marB="79010"/>
                </a:tc>
                <a:tc>
                  <a:txBody>
                    <a:bodyPr/>
                    <a:lstStyle/>
                    <a:p>
                      <a:r>
                        <a:rPr lang="en-US" sz="1000" cap="none" spc="0"/>
                        <a:t>$200K</a:t>
                      </a:r>
                      <a:endParaRPr lang="en-US" sz="1000" cap="none" spc="0">
                        <a:solidFill>
                          <a:schemeClr val="tx1"/>
                        </a:solidFill>
                      </a:endParaRPr>
                    </a:p>
                  </a:txBody>
                  <a:tcPr marL="55307" marR="39505" marT="39505" marB="79010"/>
                </a:tc>
                <a:extLst>
                  <a:ext uri="{0D108BD9-81ED-4DB2-BD59-A6C34878D82A}">
                    <a16:rowId xmlns:a16="http://schemas.microsoft.com/office/drawing/2014/main" val="10005"/>
                  </a:ext>
                </a:extLst>
              </a:tr>
              <a:tr h="308140">
                <a:tc>
                  <a:txBody>
                    <a:bodyPr/>
                    <a:lstStyle/>
                    <a:p>
                      <a:r>
                        <a:rPr lang="en-US" sz="1000" cap="none" spc="0"/>
                        <a:t>5</a:t>
                      </a:r>
                      <a:endParaRPr lang="en-US" sz="1000" cap="none" spc="0">
                        <a:solidFill>
                          <a:schemeClr val="tx1"/>
                        </a:solidFill>
                      </a:endParaRPr>
                    </a:p>
                  </a:txBody>
                  <a:tcPr marL="55307" marR="39505" marT="39505" marB="79010"/>
                </a:tc>
                <a:tc>
                  <a:txBody>
                    <a:bodyPr/>
                    <a:lstStyle/>
                    <a:p>
                      <a:r>
                        <a:rPr lang="en-US" sz="1000" cap="none" spc="0"/>
                        <a:t>2</a:t>
                      </a:r>
                      <a:endParaRPr lang="en-US" sz="1000" cap="none" spc="0">
                        <a:solidFill>
                          <a:schemeClr val="tx1"/>
                        </a:solidFill>
                      </a:endParaRPr>
                    </a:p>
                  </a:txBody>
                  <a:tcPr marL="55307" marR="39505" marT="39505" marB="79010"/>
                </a:tc>
                <a:tc>
                  <a:txBody>
                    <a:bodyPr/>
                    <a:lstStyle/>
                    <a:p>
                      <a:r>
                        <a:rPr lang="en-US" sz="1000" cap="none" spc="0"/>
                        <a:t>2592</a:t>
                      </a:r>
                      <a:endParaRPr lang="en-US" sz="1000" cap="none" spc="0">
                        <a:solidFill>
                          <a:schemeClr val="tx1"/>
                        </a:solidFill>
                      </a:endParaRPr>
                    </a:p>
                  </a:txBody>
                  <a:tcPr marL="55307" marR="39505" marT="39505" marB="79010"/>
                </a:tc>
                <a:tc>
                  <a:txBody>
                    <a:bodyPr/>
                    <a:lstStyle/>
                    <a:p>
                      <a:r>
                        <a:rPr lang="en-US" sz="1000" cap="none" spc="0"/>
                        <a:t>$95K</a:t>
                      </a:r>
                      <a:endParaRPr lang="en-US" sz="1000" cap="none" spc="0">
                        <a:solidFill>
                          <a:schemeClr val="tx1"/>
                        </a:solidFill>
                      </a:endParaRPr>
                    </a:p>
                  </a:txBody>
                  <a:tcPr marL="55307" marR="39505" marT="39505" marB="79010"/>
                </a:tc>
                <a:extLst>
                  <a:ext uri="{0D108BD9-81ED-4DB2-BD59-A6C34878D82A}">
                    <a16:rowId xmlns:a16="http://schemas.microsoft.com/office/drawing/2014/main" val="10006"/>
                  </a:ext>
                </a:extLst>
              </a:tr>
              <a:tr h="308140">
                <a:tc>
                  <a:txBody>
                    <a:bodyPr/>
                    <a:lstStyle/>
                    <a:p>
                      <a:r>
                        <a:rPr lang="en-US" sz="1000" cap="none" spc="0"/>
                        <a:t>3</a:t>
                      </a:r>
                      <a:endParaRPr lang="en-US" sz="1000" cap="none" spc="0">
                        <a:solidFill>
                          <a:schemeClr val="tx1"/>
                        </a:solidFill>
                      </a:endParaRPr>
                    </a:p>
                  </a:txBody>
                  <a:tcPr marL="55307" marR="39505" marT="39505" marB="79010"/>
                </a:tc>
                <a:tc>
                  <a:txBody>
                    <a:bodyPr/>
                    <a:lstStyle/>
                    <a:p>
                      <a:r>
                        <a:rPr lang="en-US" sz="1000" cap="none" spc="0"/>
                        <a:t>1</a:t>
                      </a:r>
                      <a:endParaRPr lang="en-US" sz="1000" cap="none" spc="0">
                        <a:solidFill>
                          <a:schemeClr val="tx1"/>
                        </a:solidFill>
                      </a:endParaRPr>
                    </a:p>
                  </a:txBody>
                  <a:tcPr marL="55307" marR="39505" marT="39505" marB="79010"/>
                </a:tc>
                <a:tc>
                  <a:txBody>
                    <a:bodyPr/>
                    <a:lstStyle/>
                    <a:p>
                      <a:r>
                        <a:rPr lang="en-US" sz="1000" cap="none" spc="0"/>
                        <a:t>1398</a:t>
                      </a:r>
                      <a:endParaRPr lang="en-US" sz="1000" cap="none" spc="0">
                        <a:solidFill>
                          <a:schemeClr val="tx1"/>
                        </a:solidFill>
                      </a:endParaRPr>
                    </a:p>
                  </a:txBody>
                  <a:tcPr marL="55307" marR="39505" marT="39505" marB="79010"/>
                </a:tc>
                <a:tc>
                  <a:txBody>
                    <a:bodyPr/>
                    <a:lstStyle/>
                    <a:p>
                      <a:r>
                        <a:rPr lang="en-US" sz="1000" cap="none" spc="0"/>
                        <a:t>$100K</a:t>
                      </a:r>
                      <a:endParaRPr lang="en-US" sz="1000" cap="none" spc="0">
                        <a:solidFill>
                          <a:schemeClr val="tx1"/>
                        </a:solidFill>
                      </a:endParaRPr>
                    </a:p>
                  </a:txBody>
                  <a:tcPr marL="55307" marR="39505" marT="39505" marB="79010"/>
                </a:tc>
                <a:extLst>
                  <a:ext uri="{0D108BD9-81ED-4DB2-BD59-A6C34878D82A}">
                    <a16:rowId xmlns:a16="http://schemas.microsoft.com/office/drawing/2014/main" val="10007"/>
                  </a:ext>
                </a:extLst>
              </a:tr>
              <a:tr h="308140">
                <a:tc>
                  <a:txBody>
                    <a:bodyPr/>
                    <a:lstStyle/>
                    <a:p>
                      <a:r>
                        <a:rPr lang="en-US" sz="1000" cap="none" spc="0"/>
                        <a:t>3</a:t>
                      </a:r>
                      <a:endParaRPr lang="en-US" sz="1000" cap="none" spc="0">
                        <a:solidFill>
                          <a:schemeClr val="tx1"/>
                        </a:solidFill>
                      </a:endParaRPr>
                    </a:p>
                  </a:txBody>
                  <a:tcPr marL="55307" marR="39505" marT="39505" marB="79010"/>
                </a:tc>
                <a:tc>
                  <a:txBody>
                    <a:bodyPr/>
                    <a:lstStyle/>
                    <a:p>
                      <a:r>
                        <a:rPr lang="en-US" sz="1000" cap="none" spc="0"/>
                        <a:t>2</a:t>
                      </a:r>
                      <a:endParaRPr lang="en-US" sz="1000" cap="none" spc="0">
                        <a:solidFill>
                          <a:schemeClr val="tx1"/>
                        </a:solidFill>
                      </a:endParaRPr>
                    </a:p>
                  </a:txBody>
                  <a:tcPr marL="55307" marR="39505" marT="39505" marB="79010"/>
                </a:tc>
                <a:tc>
                  <a:txBody>
                    <a:bodyPr/>
                    <a:lstStyle/>
                    <a:p>
                      <a:r>
                        <a:rPr lang="en-US" sz="1000" cap="none" spc="0"/>
                        <a:t>1300</a:t>
                      </a:r>
                      <a:endParaRPr lang="en-US" sz="1000" cap="none" spc="0">
                        <a:solidFill>
                          <a:schemeClr val="tx1"/>
                        </a:solidFill>
                      </a:endParaRPr>
                    </a:p>
                  </a:txBody>
                  <a:tcPr marL="55307" marR="39505" marT="39505" marB="79010"/>
                </a:tc>
                <a:tc>
                  <a:txBody>
                    <a:bodyPr/>
                    <a:lstStyle/>
                    <a:p>
                      <a:r>
                        <a:rPr lang="en-US" sz="1000" cap="none" spc="0"/>
                        <a:t>$106K</a:t>
                      </a:r>
                      <a:endParaRPr lang="en-US" sz="1000" cap="none" spc="0">
                        <a:solidFill>
                          <a:schemeClr val="tx1"/>
                        </a:solidFill>
                      </a:endParaRPr>
                    </a:p>
                  </a:txBody>
                  <a:tcPr marL="55307" marR="39505" marT="39505" marB="79010"/>
                </a:tc>
                <a:extLst>
                  <a:ext uri="{0D108BD9-81ED-4DB2-BD59-A6C34878D82A}">
                    <a16:rowId xmlns:a16="http://schemas.microsoft.com/office/drawing/2014/main" val="10008"/>
                  </a:ext>
                </a:extLst>
              </a:tr>
              <a:tr h="308140">
                <a:tc>
                  <a:txBody>
                    <a:bodyPr/>
                    <a:lstStyle/>
                    <a:p>
                      <a:r>
                        <a:rPr lang="en-US" sz="1000" cap="none" spc="0"/>
                        <a:t>3</a:t>
                      </a:r>
                      <a:endParaRPr lang="en-US" sz="1000" cap="none" spc="0">
                        <a:solidFill>
                          <a:schemeClr val="tx1"/>
                        </a:solidFill>
                      </a:endParaRPr>
                    </a:p>
                  </a:txBody>
                  <a:tcPr marL="55307" marR="39505" marT="39505" marB="79010"/>
                </a:tc>
                <a:tc>
                  <a:txBody>
                    <a:bodyPr/>
                    <a:lstStyle/>
                    <a:p>
                      <a:r>
                        <a:rPr lang="en-US" sz="1000" cap="none" spc="0"/>
                        <a:t>1.5</a:t>
                      </a:r>
                      <a:endParaRPr lang="en-US" sz="1000" cap="none" spc="0">
                        <a:solidFill>
                          <a:schemeClr val="tx1"/>
                        </a:solidFill>
                      </a:endParaRPr>
                    </a:p>
                  </a:txBody>
                  <a:tcPr marL="55307" marR="39505" marT="39505" marB="79010"/>
                </a:tc>
                <a:tc>
                  <a:txBody>
                    <a:bodyPr/>
                    <a:lstStyle/>
                    <a:p>
                      <a:r>
                        <a:rPr lang="en-US" sz="1000" cap="none" spc="0"/>
                        <a:t>1614</a:t>
                      </a:r>
                      <a:endParaRPr lang="en-US" sz="1000" cap="none" spc="0">
                        <a:solidFill>
                          <a:schemeClr val="tx1"/>
                        </a:solidFill>
                      </a:endParaRPr>
                    </a:p>
                  </a:txBody>
                  <a:tcPr marL="55307" marR="39505" marT="39505" marB="79010"/>
                </a:tc>
                <a:tc>
                  <a:txBody>
                    <a:bodyPr/>
                    <a:lstStyle/>
                    <a:p>
                      <a:r>
                        <a:rPr lang="en-US" sz="1000" cap="none" spc="0" dirty="0"/>
                        <a:t>$124K</a:t>
                      </a:r>
                      <a:endParaRPr lang="en-US" sz="1000" cap="none" spc="0" dirty="0">
                        <a:solidFill>
                          <a:schemeClr val="tx1"/>
                        </a:solidFill>
                      </a:endParaRPr>
                    </a:p>
                  </a:txBody>
                  <a:tcPr marL="55307" marR="39505" marT="39505" marB="79010"/>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4182371770"/>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pick two house attributes, </a:t>
            </a:r>
            <a:r>
              <a:rPr lang="en-US" dirty="0" err="1"/>
              <a:t>sqft</a:t>
            </a:r>
            <a:r>
              <a:rPr lang="en-US" dirty="0"/>
              <a:t> and price</a:t>
            </a:r>
          </a:p>
        </p:txBody>
      </p:sp>
      <p:sp>
        <p:nvSpPr>
          <p:cNvPr id="7" name="TextBox 6"/>
          <p:cNvSpPr txBox="1"/>
          <p:nvPr/>
        </p:nvSpPr>
        <p:spPr>
          <a:xfrm>
            <a:off x="1768839" y="1535608"/>
            <a:ext cx="5310108" cy="369332"/>
          </a:xfrm>
          <a:prstGeom prst="rect">
            <a:avLst/>
          </a:prstGeom>
          <a:noFill/>
        </p:spPr>
        <p:txBody>
          <a:bodyPr wrap="none" rtlCol="0">
            <a:spAutoFit/>
          </a:bodyPr>
          <a:lstStyle/>
          <a:p>
            <a:r>
              <a:rPr lang="en-US" dirty="0"/>
              <a:t>Plot East, West and Unknown houses on a scatter</a:t>
            </a:r>
          </a:p>
        </p:txBody>
      </p:sp>
      <p:pic>
        <p:nvPicPr>
          <p:cNvPr id="7475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85750" y="1904100"/>
            <a:ext cx="5476286" cy="32918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Date Placeholder 4"/>
          <p:cNvSpPr>
            <a:spLocks noGrp="1"/>
          </p:cNvSpPr>
          <p:nvPr>
            <p:ph type="dt" sz="half" idx="10"/>
          </p:nvPr>
        </p:nvSpPr>
        <p:spPr>
          <a:xfrm>
            <a:off x="628650" y="6356351"/>
            <a:ext cx="2057400" cy="365125"/>
          </a:xfrm>
        </p:spPr>
        <p:txBody>
          <a:bodyPr/>
          <a:lstStyle/>
          <a:p>
            <a:fld id="{9B19E99B-5349-415A-8E56-8E989211A366}" type="datetime1">
              <a:rPr lang="en-US" smtClean="0"/>
              <a:t>10/18/21</a:t>
            </a:fld>
            <a:endParaRPr lang="en-US"/>
          </a:p>
        </p:txBody>
      </p:sp>
      <p:sp>
        <p:nvSpPr>
          <p:cNvPr id="11" name="Slide Number Placeholder 6"/>
          <p:cNvSpPr>
            <a:spLocks noGrp="1"/>
          </p:cNvSpPr>
          <p:nvPr>
            <p:ph type="sldNum" sz="quarter" idx="12"/>
          </p:nvPr>
        </p:nvSpPr>
        <p:spPr>
          <a:xfrm>
            <a:off x="6457950" y="6356351"/>
            <a:ext cx="857250" cy="365125"/>
          </a:xfrm>
        </p:spPr>
        <p:txBody>
          <a:bodyPr/>
          <a:lstStyle/>
          <a:p>
            <a:r>
              <a:rPr lang="en-US" dirty="0"/>
              <a:t>17</a:t>
            </a:r>
          </a:p>
        </p:txBody>
      </p:sp>
    </p:spTree>
    <p:extLst>
      <p:ext uri="{BB962C8B-B14F-4D97-AF65-F5344CB8AC3E}">
        <p14:creationId xmlns:p14="http://schemas.microsoft.com/office/powerpoint/2010/main" val="36546029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9319" y="365126"/>
            <a:ext cx="8817834" cy="591477"/>
          </a:xfrm>
        </p:spPr>
        <p:txBody>
          <a:bodyPr/>
          <a:lstStyle/>
          <a:p>
            <a:r>
              <a:rPr lang="en-US" sz="3000" dirty="0"/>
              <a:t>KNN Measures the Euclidean distance between points</a:t>
            </a:r>
          </a:p>
        </p:txBody>
      </p:sp>
      <p:sp>
        <p:nvSpPr>
          <p:cNvPr id="7" name="TextBox 6"/>
          <p:cNvSpPr txBox="1"/>
          <p:nvPr/>
        </p:nvSpPr>
        <p:spPr>
          <a:xfrm>
            <a:off x="199319" y="1535608"/>
            <a:ext cx="3339376" cy="369332"/>
          </a:xfrm>
          <a:prstGeom prst="rect">
            <a:avLst/>
          </a:prstGeom>
          <a:noFill/>
        </p:spPr>
        <p:txBody>
          <a:bodyPr wrap="none" rtlCol="0">
            <a:spAutoFit/>
          </a:bodyPr>
          <a:lstStyle/>
          <a:p>
            <a:r>
              <a:rPr lang="en-US" dirty="0"/>
              <a:t>Lets zoom in to a specific point</a:t>
            </a:r>
          </a:p>
        </p:txBody>
      </p:sp>
      <p:pic>
        <p:nvPicPr>
          <p:cNvPr id="7475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230" y="1904100"/>
            <a:ext cx="5476286" cy="32918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577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32453" y="2172070"/>
            <a:ext cx="4584700" cy="27559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 name="Oval 2"/>
          <p:cNvSpPr/>
          <p:nvPr/>
        </p:nvSpPr>
        <p:spPr>
          <a:xfrm>
            <a:off x="2088110" y="3536372"/>
            <a:ext cx="1064523" cy="667138"/>
          </a:xfrm>
          <a:prstGeom prst="ellipse">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p:cNvCxnSpPr>
            <a:endCxn id="75778" idx="1"/>
          </p:cNvCxnSpPr>
          <p:nvPr/>
        </p:nvCxnSpPr>
        <p:spPr>
          <a:xfrm flipV="1">
            <a:off x="2975209" y="3550020"/>
            <a:ext cx="1457244" cy="319921"/>
          </a:xfrm>
          <a:prstGeom prst="straightConnector1">
            <a:avLst/>
          </a:prstGeom>
          <a:ln w="25400">
            <a:solidFill>
              <a:schemeClr val="accent5"/>
            </a:solidFill>
            <a:tailEnd type="arrow"/>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5E6C6E00-4DCE-4302-94D1-133C3CEEA8C2}"/>
              </a:ext>
            </a:extLst>
          </p:cNvPr>
          <p:cNvSpPr/>
          <p:nvPr/>
        </p:nvSpPr>
        <p:spPr>
          <a:xfrm>
            <a:off x="199319" y="5562600"/>
            <a:ext cx="8817834" cy="685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Without knowing distances or making calculations:</a:t>
            </a:r>
          </a:p>
          <a:p>
            <a:pPr algn="ctr"/>
            <a:r>
              <a:rPr lang="en-US" dirty="0"/>
              <a:t>What side of the city do you think the unknown is?</a:t>
            </a:r>
          </a:p>
        </p:txBody>
      </p:sp>
      <p:sp>
        <p:nvSpPr>
          <p:cNvPr id="9" name="Date Placeholder 4"/>
          <p:cNvSpPr>
            <a:spLocks noGrp="1"/>
          </p:cNvSpPr>
          <p:nvPr>
            <p:ph type="dt" sz="half" idx="10"/>
          </p:nvPr>
        </p:nvSpPr>
        <p:spPr>
          <a:xfrm>
            <a:off x="628650" y="6356351"/>
            <a:ext cx="2057400" cy="365125"/>
          </a:xfrm>
        </p:spPr>
        <p:txBody>
          <a:bodyPr/>
          <a:lstStyle/>
          <a:p>
            <a:fld id="{9B19E99B-5349-415A-8E56-8E989211A366}" type="datetime1">
              <a:rPr lang="en-US" smtClean="0"/>
              <a:t>10/18/21</a:t>
            </a:fld>
            <a:endParaRPr lang="en-US"/>
          </a:p>
        </p:txBody>
      </p:sp>
      <p:sp>
        <p:nvSpPr>
          <p:cNvPr id="10" name="Footer Placeholder 5"/>
          <p:cNvSpPr>
            <a:spLocks noGrp="1"/>
          </p:cNvSpPr>
          <p:nvPr>
            <p:ph type="ftr" sz="quarter" idx="3"/>
          </p:nvPr>
        </p:nvSpPr>
        <p:spPr>
          <a:xfrm>
            <a:off x="3028950" y="6356351"/>
            <a:ext cx="3086100" cy="365125"/>
          </a:xfrm>
        </p:spPr>
        <p:txBody>
          <a:bodyPr vert="horz" lIns="91440" tIns="45720" rIns="91440" bIns="45720" rtlCol="0" anchor="ctr"/>
          <a:lstStyle/>
          <a:p>
            <a:pPr algn="ctr" defTabSz="914400"/>
            <a:r>
              <a:rPr lang="en-US" sz="900">
                <a:solidFill>
                  <a:schemeClr val="tx1">
                    <a:tint val="75000"/>
                  </a:schemeClr>
                </a:solidFill>
              </a:rPr>
              <a:t>Kwartler CSCI S-96</a:t>
            </a:r>
            <a:endParaRPr lang="en-US" sz="900" dirty="0">
              <a:solidFill>
                <a:schemeClr val="tx1">
                  <a:tint val="75000"/>
                </a:schemeClr>
              </a:solidFill>
            </a:endParaRPr>
          </a:p>
        </p:txBody>
      </p:sp>
      <p:sp>
        <p:nvSpPr>
          <p:cNvPr id="11" name="Slide Number Placeholder 6"/>
          <p:cNvSpPr>
            <a:spLocks noGrp="1"/>
          </p:cNvSpPr>
          <p:nvPr>
            <p:ph type="sldNum" sz="quarter" idx="12"/>
          </p:nvPr>
        </p:nvSpPr>
        <p:spPr>
          <a:xfrm>
            <a:off x="6457950" y="6356351"/>
            <a:ext cx="857250" cy="365125"/>
          </a:xfrm>
        </p:spPr>
        <p:txBody>
          <a:bodyPr/>
          <a:lstStyle/>
          <a:p>
            <a:r>
              <a:rPr lang="en-US" dirty="0"/>
              <a:t>18</a:t>
            </a:r>
          </a:p>
        </p:txBody>
      </p:sp>
    </p:spTree>
    <p:extLst>
      <p:ext uri="{BB962C8B-B14F-4D97-AF65-F5344CB8AC3E}">
        <p14:creationId xmlns:p14="http://schemas.microsoft.com/office/powerpoint/2010/main" val="42023115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365126"/>
            <a:ext cx="8686800" cy="591477"/>
          </a:xfrm>
        </p:spPr>
        <p:txBody>
          <a:bodyPr/>
          <a:lstStyle/>
          <a:p>
            <a:r>
              <a:rPr lang="en-US" sz="3200" dirty="0"/>
              <a:t>Euclidean Distance measures distance like a ruler</a:t>
            </a:r>
          </a:p>
        </p:txBody>
      </p:sp>
      <p:sp>
        <p:nvSpPr>
          <p:cNvPr id="3" name="Text Placeholder 2"/>
          <p:cNvSpPr>
            <a:spLocks noGrp="1"/>
          </p:cNvSpPr>
          <p:nvPr>
            <p:ph type="body" idx="1"/>
          </p:nvPr>
        </p:nvSpPr>
        <p:spPr/>
        <p:txBody>
          <a:bodyPr>
            <a:normAutofit/>
          </a:bodyPr>
          <a:lstStyle/>
          <a:p>
            <a:r>
              <a:rPr lang="en-US" dirty="0"/>
              <a:t>Remember Pythagorean Theorem?</a:t>
            </a:r>
          </a:p>
        </p:txBody>
      </p:sp>
      <p:sp>
        <p:nvSpPr>
          <p:cNvPr id="4" name="Content Placeholder 3"/>
          <p:cNvSpPr>
            <a:spLocks noGrp="1"/>
          </p:cNvSpPr>
          <p:nvPr>
            <p:ph sz="half" idx="2"/>
          </p:nvPr>
        </p:nvSpPr>
        <p:spPr/>
        <p:txBody>
          <a:bodyPr/>
          <a:lstStyle/>
          <a:p>
            <a:r>
              <a:rPr lang="en-US" dirty="0"/>
              <a:t>A</a:t>
            </a:r>
            <a:r>
              <a:rPr lang="en-US" baseline="30000" dirty="0"/>
              <a:t>2</a:t>
            </a:r>
            <a:r>
              <a:rPr lang="en-US" dirty="0"/>
              <a:t>+B</a:t>
            </a:r>
            <a:r>
              <a:rPr lang="en-US" baseline="30000" dirty="0"/>
              <a:t>2</a:t>
            </a:r>
            <a:r>
              <a:rPr lang="en-US" dirty="0"/>
              <a:t>=C</a:t>
            </a:r>
            <a:r>
              <a:rPr lang="en-US" baseline="30000" dirty="0"/>
              <a:t>2</a:t>
            </a:r>
          </a:p>
        </p:txBody>
      </p:sp>
      <p:sp>
        <p:nvSpPr>
          <p:cNvPr id="5" name="Text Placeholder 4"/>
          <p:cNvSpPr>
            <a:spLocks noGrp="1"/>
          </p:cNvSpPr>
          <p:nvPr>
            <p:ph type="body" sz="quarter" idx="3"/>
          </p:nvPr>
        </p:nvSpPr>
        <p:spPr/>
        <p:txBody>
          <a:bodyPr/>
          <a:lstStyle/>
          <a:p>
            <a:r>
              <a:rPr lang="en-US" dirty="0"/>
              <a:t>In our example…</a:t>
            </a:r>
          </a:p>
        </p:txBody>
      </p:sp>
      <p:pic>
        <p:nvPicPr>
          <p:cNvPr id="76802" name="Picture 2" descr="http://www.math-salamanders.com/image-files/right-angle-triangle-labelle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3247" y="3057098"/>
            <a:ext cx="2057400" cy="1238250"/>
          </a:xfrm>
          <a:prstGeom prst="rect">
            <a:avLst/>
          </a:prstGeom>
          <a:noFill/>
          <a:extLst>
            <a:ext uri="{909E8E84-426E-40DD-AFC4-6F175D3DCCD1}">
              <a14:hiddenFill xmlns:a14="http://schemas.microsoft.com/office/drawing/2010/main">
                <a:solidFill>
                  <a:srgbClr val="FFFFFF"/>
                </a:solidFill>
              </a14:hiddenFill>
            </a:ext>
          </a:extLst>
        </p:spPr>
      </p:pic>
      <p:pic>
        <p:nvPicPr>
          <p:cNvPr id="7680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49644" y="2298273"/>
            <a:ext cx="4584700" cy="275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ight Triangle 9"/>
          <p:cNvSpPr/>
          <p:nvPr/>
        </p:nvSpPr>
        <p:spPr>
          <a:xfrm rot="5400000" flipH="1">
            <a:off x="6913816" y="3370072"/>
            <a:ext cx="445401" cy="866633"/>
          </a:xfrm>
          <a:prstGeom prst="rtTriangle">
            <a:avLst/>
          </a:prstGeom>
          <a:no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6429088" y="3626607"/>
            <a:ext cx="306494" cy="369332"/>
          </a:xfrm>
          <a:prstGeom prst="rect">
            <a:avLst/>
          </a:prstGeom>
          <a:noFill/>
        </p:spPr>
        <p:txBody>
          <a:bodyPr wrap="none" rtlCol="0">
            <a:spAutoFit/>
          </a:bodyPr>
          <a:lstStyle/>
          <a:p>
            <a:r>
              <a:rPr lang="en-US" dirty="0"/>
              <a:t>b</a:t>
            </a:r>
          </a:p>
        </p:txBody>
      </p:sp>
      <p:sp>
        <p:nvSpPr>
          <p:cNvPr id="14" name="TextBox 13"/>
          <p:cNvSpPr txBox="1"/>
          <p:nvPr/>
        </p:nvSpPr>
        <p:spPr>
          <a:xfrm>
            <a:off x="6920597" y="3976069"/>
            <a:ext cx="295274" cy="369332"/>
          </a:xfrm>
          <a:prstGeom prst="rect">
            <a:avLst/>
          </a:prstGeom>
          <a:noFill/>
        </p:spPr>
        <p:txBody>
          <a:bodyPr wrap="none" rtlCol="0">
            <a:spAutoFit/>
          </a:bodyPr>
          <a:lstStyle/>
          <a:p>
            <a:r>
              <a:rPr lang="en-US" dirty="0"/>
              <a:t>a</a:t>
            </a:r>
          </a:p>
        </p:txBody>
      </p:sp>
      <p:sp>
        <p:nvSpPr>
          <p:cNvPr id="15" name="TextBox 14"/>
          <p:cNvSpPr txBox="1"/>
          <p:nvPr/>
        </p:nvSpPr>
        <p:spPr>
          <a:xfrm>
            <a:off x="7077050" y="3491557"/>
            <a:ext cx="300082" cy="369332"/>
          </a:xfrm>
          <a:prstGeom prst="rect">
            <a:avLst/>
          </a:prstGeom>
          <a:noFill/>
        </p:spPr>
        <p:txBody>
          <a:bodyPr wrap="none" rtlCol="0">
            <a:spAutoFit/>
          </a:bodyPr>
          <a:lstStyle/>
          <a:p>
            <a:r>
              <a:rPr lang="en-US" dirty="0"/>
              <a:t>c</a:t>
            </a:r>
          </a:p>
        </p:txBody>
      </p:sp>
      <p:sp>
        <p:nvSpPr>
          <p:cNvPr id="12" name="Date Placeholder 4"/>
          <p:cNvSpPr>
            <a:spLocks noGrp="1"/>
          </p:cNvSpPr>
          <p:nvPr>
            <p:ph type="dt" sz="half" idx="10"/>
          </p:nvPr>
        </p:nvSpPr>
        <p:spPr>
          <a:xfrm>
            <a:off x="628650" y="6356351"/>
            <a:ext cx="2057400" cy="365125"/>
          </a:xfrm>
        </p:spPr>
        <p:txBody>
          <a:bodyPr/>
          <a:lstStyle/>
          <a:p>
            <a:fld id="{9B19E99B-5349-415A-8E56-8E989211A366}" type="datetime1">
              <a:rPr lang="en-US" smtClean="0"/>
              <a:t>10/18/21</a:t>
            </a:fld>
            <a:endParaRPr lang="en-US"/>
          </a:p>
        </p:txBody>
      </p:sp>
      <p:sp>
        <p:nvSpPr>
          <p:cNvPr id="13" name="Footer Placeholder 5"/>
          <p:cNvSpPr>
            <a:spLocks noGrp="1"/>
          </p:cNvSpPr>
          <p:nvPr>
            <p:ph type="ftr" sz="quarter" idx="3"/>
          </p:nvPr>
        </p:nvSpPr>
        <p:spPr>
          <a:xfrm>
            <a:off x="3028950" y="6356351"/>
            <a:ext cx="3086100" cy="365125"/>
          </a:xfrm>
        </p:spPr>
        <p:txBody>
          <a:bodyPr vert="horz" lIns="91440" tIns="45720" rIns="91440" bIns="45720" rtlCol="0" anchor="ctr"/>
          <a:lstStyle/>
          <a:p>
            <a:pPr algn="ctr" defTabSz="914400"/>
            <a:r>
              <a:rPr lang="en-US" sz="900">
                <a:solidFill>
                  <a:schemeClr val="tx1">
                    <a:tint val="75000"/>
                  </a:schemeClr>
                </a:solidFill>
              </a:rPr>
              <a:t>Kwartler CSCI S-96</a:t>
            </a:r>
            <a:endParaRPr lang="en-US" sz="900" dirty="0">
              <a:solidFill>
                <a:schemeClr val="tx1">
                  <a:tint val="75000"/>
                </a:schemeClr>
              </a:solidFill>
            </a:endParaRPr>
          </a:p>
        </p:txBody>
      </p:sp>
      <p:sp>
        <p:nvSpPr>
          <p:cNvPr id="16" name="Slide Number Placeholder 6"/>
          <p:cNvSpPr>
            <a:spLocks noGrp="1"/>
          </p:cNvSpPr>
          <p:nvPr>
            <p:ph type="sldNum" sz="quarter" idx="12"/>
          </p:nvPr>
        </p:nvSpPr>
        <p:spPr>
          <a:xfrm>
            <a:off x="6457950" y="6356351"/>
            <a:ext cx="857250" cy="365125"/>
          </a:xfrm>
        </p:spPr>
        <p:txBody>
          <a:bodyPr/>
          <a:lstStyle/>
          <a:p>
            <a:r>
              <a:rPr lang="en-US" dirty="0"/>
              <a:t>19</a:t>
            </a:r>
          </a:p>
        </p:txBody>
      </p:sp>
    </p:spTree>
    <p:extLst>
      <p:ext uri="{BB962C8B-B14F-4D97-AF65-F5344CB8AC3E}">
        <p14:creationId xmlns:p14="http://schemas.microsoft.com/office/powerpoint/2010/main" val="11376528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365126"/>
            <a:ext cx="8686800" cy="591477"/>
          </a:xfrm>
        </p:spPr>
        <p:txBody>
          <a:bodyPr/>
          <a:lstStyle/>
          <a:p>
            <a:r>
              <a:rPr lang="en-US" sz="3200" dirty="0"/>
              <a:t>Euclidean Distance measures distance like a ruler</a:t>
            </a:r>
          </a:p>
        </p:txBody>
      </p:sp>
      <p:sp>
        <p:nvSpPr>
          <p:cNvPr id="5" name="Text Placeholder 4"/>
          <p:cNvSpPr>
            <a:spLocks noGrp="1"/>
          </p:cNvSpPr>
          <p:nvPr>
            <p:ph type="body" sz="quarter" idx="3"/>
          </p:nvPr>
        </p:nvSpPr>
        <p:spPr>
          <a:xfrm>
            <a:off x="255706" y="1068136"/>
            <a:ext cx="3887391" cy="354895"/>
          </a:xfrm>
        </p:spPr>
        <p:txBody>
          <a:bodyPr/>
          <a:lstStyle/>
          <a:p>
            <a:r>
              <a:rPr lang="en-US" dirty="0"/>
              <a:t>In our example…</a:t>
            </a:r>
          </a:p>
        </p:txBody>
      </p:sp>
      <p:pic>
        <p:nvPicPr>
          <p:cNvPr id="7680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2298273"/>
            <a:ext cx="4584700" cy="275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ight Triangle 9"/>
          <p:cNvSpPr/>
          <p:nvPr/>
        </p:nvSpPr>
        <p:spPr>
          <a:xfrm rot="5400000" flipH="1">
            <a:off x="2540372" y="3370072"/>
            <a:ext cx="445401" cy="866633"/>
          </a:xfrm>
          <a:prstGeom prst="rtTriangle">
            <a:avLst/>
          </a:prstGeom>
          <a:no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2055644" y="3626607"/>
            <a:ext cx="306494" cy="369332"/>
          </a:xfrm>
          <a:prstGeom prst="rect">
            <a:avLst/>
          </a:prstGeom>
          <a:noFill/>
        </p:spPr>
        <p:txBody>
          <a:bodyPr wrap="none" rtlCol="0">
            <a:spAutoFit/>
          </a:bodyPr>
          <a:lstStyle/>
          <a:p>
            <a:r>
              <a:rPr lang="en-US" dirty="0"/>
              <a:t>b</a:t>
            </a:r>
          </a:p>
        </p:txBody>
      </p:sp>
      <p:sp>
        <p:nvSpPr>
          <p:cNvPr id="14" name="TextBox 13"/>
          <p:cNvSpPr txBox="1"/>
          <p:nvPr/>
        </p:nvSpPr>
        <p:spPr>
          <a:xfrm>
            <a:off x="2547153" y="3976069"/>
            <a:ext cx="295274" cy="369332"/>
          </a:xfrm>
          <a:prstGeom prst="rect">
            <a:avLst/>
          </a:prstGeom>
          <a:noFill/>
        </p:spPr>
        <p:txBody>
          <a:bodyPr wrap="none" rtlCol="0">
            <a:spAutoFit/>
          </a:bodyPr>
          <a:lstStyle/>
          <a:p>
            <a:r>
              <a:rPr lang="en-US" dirty="0"/>
              <a:t>a</a:t>
            </a:r>
          </a:p>
        </p:txBody>
      </p:sp>
      <p:sp>
        <p:nvSpPr>
          <p:cNvPr id="15" name="TextBox 14"/>
          <p:cNvSpPr txBox="1"/>
          <p:nvPr/>
        </p:nvSpPr>
        <p:spPr>
          <a:xfrm>
            <a:off x="2703606" y="3491557"/>
            <a:ext cx="300082" cy="369332"/>
          </a:xfrm>
          <a:prstGeom prst="rect">
            <a:avLst/>
          </a:prstGeom>
          <a:noFill/>
        </p:spPr>
        <p:txBody>
          <a:bodyPr wrap="none" rtlCol="0">
            <a:spAutoFit/>
          </a:bodyPr>
          <a:lstStyle/>
          <a:p>
            <a:r>
              <a:rPr lang="en-US" dirty="0"/>
              <a:t>c</a:t>
            </a:r>
          </a:p>
        </p:txBody>
      </p:sp>
      <p:sp>
        <p:nvSpPr>
          <p:cNvPr id="26" name="Text Placeholder 4">
            <a:extLst>
              <a:ext uri="{FF2B5EF4-FFF2-40B4-BE49-F238E27FC236}">
                <a16:creationId xmlns:a16="http://schemas.microsoft.com/office/drawing/2014/main" id="{F3B017B6-361B-450F-B676-D7FA4BED28F2}"/>
              </a:ext>
            </a:extLst>
          </p:cNvPr>
          <p:cNvSpPr>
            <a:spLocks noGrp="1"/>
          </p:cNvSpPr>
          <p:nvPr>
            <p:ph type="body" sz="quarter" idx="3"/>
          </p:nvPr>
        </p:nvSpPr>
        <p:spPr>
          <a:xfrm>
            <a:off x="5311437" y="1066800"/>
            <a:ext cx="3887391" cy="354895"/>
          </a:xfrm>
        </p:spPr>
        <p:txBody>
          <a:bodyPr/>
          <a:lstStyle/>
          <a:p>
            <a:r>
              <a:rPr lang="en-US" dirty="0"/>
              <a:t>Define the segment values</a:t>
            </a:r>
          </a:p>
        </p:txBody>
      </p:sp>
      <p:sp>
        <p:nvSpPr>
          <p:cNvPr id="17" name="Rectangle 16">
            <a:extLst>
              <a:ext uri="{FF2B5EF4-FFF2-40B4-BE49-F238E27FC236}">
                <a16:creationId xmlns:a16="http://schemas.microsoft.com/office/drawing/2014/main" id="{74D1F6EE-2939-4B72-A476-AB92787B0158}"/>
              </a:ext>
            </a:extLst>
          </p:cNvPr>
          <p:cNvSpPr/>
          <p:nvPr/>
        </p:nvSpPr>
        <p:spPr>
          <a:xfrm>
            <a:off x="5311437" y="1447800"/>
            <a:ext cx="3293885" cy="14478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06B3A709-0FA6-4A01-ADE2-B42B7B897FB4}"/>
              </a:ext>
            </a:extLst>
          </p:cNvPr>
          <p:cNvSpPr txBox="1"/>
          <p:nvPr/>
        </p:nvSpPr>
        <p:spPr>
          <a:xfrm>
            <a:off x="5312946" y="1447800"/>
            <a:ext cx="3056093" cy="646331"/>
          </a:xfrm>
          <a:prstGeom prst="rect">
            <a:avLst/>
          </a:prstGeom>
          <a:noFill/>
        </p:spPr>
        <p:txBody>
          <a:bodyPr wrap="none" rtlCol="0">
            <a:spAutoFit/>
          </a:bodyPr>
          <a:lstStyle/>
          <a:p>
            <a:r>
              <a:rPr lang="en-US" dirty="0" err="1"/>
              <a:t>EastSidePt</a:t>
            </a:r>
            <a:r>
              <a:rPr lang="en-US" dirty="0"/>
              <a:t>  = (1391sqft, $39K)</a:t>
            </a:r>
          </a:p>
          <a:p>
            <a:r>
              <a:rPr lang="en-US" dirty="0" err="1"/>
              <a:t>UnknownPt</a:t>
            </a:r>
            <a:r>
              <a:rPr lang="en-US" dirty="0"/>
              <a:t>  = (1136sqft,$48K)</a:t>
            </a:r>
          </a:p>
        </p:txBody>
      </p:sp>
      <p:sp>
        <p:nvSpPr>
          <p:cNvPr id="20" name="TextBox 19">
            <a:extLst>
              <a:ext uri="{FF2B5EF4-FFF2-40B4-BE49-F238E27FC236}">
                <a16:creationId xmlns:a16="http://schemas.microsoft.com/office/drawing/2014/main" id="{AC394AAD-C6F2-4E63-8E13-3B4023EE1221}"/>
              </a:ext>
            </a:extLst>
          </p:cNvPr>
          <p:cNvSpPr txBox="1"/>
          <p:nvPr/>
        </p:nvSpPr>
        <p:spPr>
          <a:xfrm>
            <a:off x="5312946" y="2057400"/>
            <a:ext cx="3292376" cy="369332"/>
          </a:xfrm>
          <a:prstGeom prst="rect">
            <a:avLst/>
          </a:prstGeom>
          <a:noFill/>
        </p:spPr>
        <p:txBody>
          <a:bodyPr wrap="none" rtlCol="0">
            <a:spAutoFit/>
          </a:bodyPr>
          <a:lstStyle/>
          <a:p>
            <a:r>
              <a:rPr lang="en-US" dirty="0" err="1"/>
              <a:t>aSegment</a:t>
            </a:r>
            <a:r>
              <a:rPr lang="en-US" dirty="0"/>
              <a:t> = 1391-1136 = 255sqft</a:t>
            </a:r>
          </a:p>
        </p:txBody>
      </p:sp>
      <p:sp>
        <p:nvSpPr>
          <p:cNvPr id="21" name="TextBox 20">
            <a:extLst>
              <a:ext uri="{FF2B5EF4-FFF2-40B4-BE49-F238E27FC236}">
                <a16:creationId xmlns:a16="http://schemas.microsoft.com/office/drawing/2014/main" id="{6E1F1ABE-7987-43ED-982C-8F76BF28A20C}"/>
              </a:ext>
            </a:extLst>
          </p:cNvPr>
          <p:cNvSpPr txBox="1"/>
          <p:nvPr/>
        </p:nvSpPr>
        <p:spPr>
          <a:xfrm>
            <a:off x="5315322" y="2438400"/>
            <a:ext cx="2941318" cy="369332"/>
          </a:xfrm>
          <a:prstGeom prst="rect">
            <a:avLst/>
          </a:prstGeom>
          <a:noFill/>
        </p:spPr>
        <p:txBody>
          <a:bodyPr wrap="none" rtlCol="0">
            <a:spAutoFit/>
          </a:bodyPr>
          <a:lstStyle/>
          <a:p>
            <a:r>
              <a:rPr lang="en-US" dirty="0" err="1"/>
              <a:t>bSegment</a:t>
            </a:r>
            <a:r>
              <a:rPr lang="en-US" dirty="0"/>
              <a:t> = $39k-$48k = $-9k</a:t>
            </a:r>
          </a:p>
        </p:txBody>
      </p:sp>
      <p:sp>
        <p:nvSpPr>
          <p:cNvPr id="16" name="Date Placeholder 4"/>
          <p:cNvSpPr>
            <a:spLocks noGrp="1"/>
          </p:cNvSpPr>
          <p:nvPr>
            <p:ph type="dt" sz="half" idx="10"/>
          </p:nvPr>
        </p:nvSpPr>
        <p:spPr>
          <a:xfrm>
            <a:off x="628650" y="6356351"/>
            <a:ext cx="2057400" cy="365125"/>
          </a:xfrm>
        </p:spPr>
        <p:txBody>
          <a:bodyPr/>
          <a:lstStyle/>
          <a:p>
            <a:fld id="{9B19E99B-5349-415A-8E56-8E989211A366}" type="datetime1">
              <a:rPr lang="en-US" smtClean="0"/>
              <a:t>10/18/21</a:t>
            </a:fld>
            <a:endParaRPr lang="en-US"/>
          </a:p>
        </p:txBody>
      </p:sp>
      <p:sp>
        <p:nvSpPr>
          <p:cNvPr id="18" name="Footer Placeholder 5"/>
          <p:cNvSpPr>
            <a:spLocks noGrp="1"/>
          </p:cNvSpPr>
          <p:nvPr>
            <p:ph type="ftr" sz="quarter" idx="3"/>
          </p:nvPr>
        </p:nvSpPr>
        <p:spPr>
          <a:xfrm>
            <a:off x="3028950" y="6356351"/>
            <a:ext cx="3086100" cy="365125"/>
          </a:xfrm>
        </p:spPr>
        <p:txBody>
          <a:bodyPr vert="horz" lIns="91440" tIns="45720" rIns="91440" bIns="45720" rtlCol="0" anchor="ctr"/>
          <a:lstStyle/>
          <a:p>
            <a:pPr algn="ctr" defTabSz="914400"/>
            <a:r>
              <a:rPr lang="en-US" sz="900">
                <a:solidFill>
                  <a:schemeClr val="tx1">
                    <a:tint val="75000"/>
                  </a:schemeClr>
                </a:solidFill>
              </a:rPr>
              <a:t>Kwartler CSCI S-96</a:t>
            </a:r>
            <a:endParaRPr lang="en-US" sz="900" dirty="0">
              <a:solidFill>
                <a:schemeClr val="tx1">
                  <a:tint val="75000"/>
                </a:schemeClr>
              </a:solidFill>
            </a:endParaRPr>
          </a:p>
        </p:txBody>
      </p:sp>
      <p:sp>
        <p:nvSpPr>
          <p:cNvPr id="22" name="Slide Number Placeholder 6"/>
          <p:cNvSpPr>
            <a:spLocks noGrp="1"/>
          </p:cNvSpPr>
          <p:nvPr>
            <p:ph type="sldNum" sz="quarter" idx="12"/>
          </p:nvPr>
        </p:nvSpPr>
        <p:spPr>
          <a:xfrm>
            <a:off x="6457950" y="6356351"/>
            <a:ext cx="857250" cy="365125"/>
          </a:xfrm>
        </p:spPr>
        <p:txBody>
          <a:bodyPr/>
          <a:lstStyle/>
          <a:p>
            <a:r>
              <a:rPr lang="en-US" dirty="0"/>
              <a:t>20</a:t>
            </a:r>
          </a:p>
        </p:txBody>
      </p:sp>
      <p:sp>
        <p:nvSpPr>
          <p:cNvPr id="3" name="TextBox 2">
            <a:extLst>
              <a:ext uri="{FF2B5EF4-FFF2-40B4-BE49-F238E27FC236}">
                <a16:creationId xmlns:a16="http://schemas.microsoft.com/office/drawing/2014/main" id="{4927DAE8-A6B4-409A-B626-9AADA25872B4}"/>
              </a:ext>
            </a:extLst>
          </p:cNvPr>
          <p:cNvSpPr txBox="1"/>
          <p:nvPr/>
        </p:nvSpPr>
        <p:spPr>
          <a:xfrm>
            <a:off x="2503872" y="3842546"/>
            <a:ext cx="381836" cy="246221"/>
          </a:xfrm>
          <a:prstGeom prst="rect">
            <a:avLst/>
          </a:prstGeom>
          <a:noFill/>
        </p:spPr>
        <p:txBody>
          <a:bodyPr wrap="square" rtlCol="0">
            <a:spAutoFit/>
          </a:bodyPr>
          <a:lstStyle/>
          <a:p>
            <a:r>
              <a:rPr lang="en-US" sz="1000" dirty="0"/>
              <a:t>255</a:t>
            </a:r>
          </a:p>
        </p:txBody>
      </p:sp>
      <p:sp>
        <p:nvSpPr>
          <p:cNvPr id="23" name="TextBox 22">
            <a:extLst>
              <a:ext uri="{FF2B5EF4-FFF2-40B4-BE49-F238E27FC236}">
                <a16:creationId xmlns:a16="http://schemas.microsoft.com/office/drawing/2014/main" id="{1AFE0D6E-6322-48EC-94A1-E91F7B74767C}"/>
              </a:ext>
            </a:extLst>
          </p:cNvPr>
          <p:cNvSpPr txBox="1"/>
          <p:nvPr/>
        </p:nvSpPr>
        <p:spPr>
          <a:xfrm rot="16200000">
            <a:off x="2211484" y="3694414"/>
            <a:ext cx="381836" cy="246221"/>
          </a:xfrm>
          <a:prstGeom prst="rect">
            <a:avLst/>
          </a:prstGeom>
          <a:noFill/>
        </p:spPr>
        <p:txBody>
          <a:bodyPr wrap="square" rtlCol="0">
            <a:spAutoFit/>
          </a:bodyPr>
          <a:lstStyle/>
          <a:p>
            <a:r>
              <a:rPr lang="en-US" sz="1000" dirty="0"/>
              <a:t>-9k</a:t>
            </a:r>
          </a:p>
        </p:txBody>
      </p:sp>
    </p:spTree>
    <p:extLst>
      <p:ext uri="{BB962C8B-B14F-4D97-AF65-F5344CB8AC3E}">
        <p14:creationId xmlns:p14="http://schemas.microsoft.com/office/powerpoint/2010/main" val="33512057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04C40A36-2A7B-4EF9-8B7C-1CA3A42F75E2}"/>
              </a:ext>
            </a:extLst>
          </p:cNvPr>
          <p:cNvSpPr/>
          <p:nvPr/>
        </p:nvSpPr>
        <p:spPr>
          <a:xfrm>
            <a:off x="5311437" y="3282950"/>
            <a:ext cx="3293885" cy="205105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FA841C57-1CE9-428F-9665-BE69F29932C8}"/>
              </a:ext>
            </a:extLst>
          </p:cNvPr>
          <p:cNvSpPr/>
          <p:nvPr/>
        </p:nvSpPr>
        <p:spPr>
          <a:xfrm>
            <a:off x="5311437" y="1447800"/>
            <a:ext cx="3293885" cy="14478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28600" y="365126"/>
            <a:ext cx="8686800" cy="591477"/>
          </a:xfrm>
        </p:spPr>
        <p:txBody>
          <a:bodyPr/>
          <a:lstStyle/>
          <a:p>
            <a:r>
              <a:rPr lang="en-US" sz="3200" dirty="0"/>
              <a:t>Euclidean Distance measures distance like a ruler</a:t>
            </a:r>
          </a:p>
        </p:txBody>
      </p:sp>
      <p:sp>
        <p:nvSpPr>
          <p:cNvPr id="5" name="Text Placeholder 4"/>
          <p:cNvSpPr>
            <a:spLocks noGrp="1"/>
          </p:cNvSpPr>
          <p:nvPr>
            <p:ph type="body" sz="quarter" idx="3"/>
          </p:nvPr>
        </p:nvSpPr>
        <p:spPr>
          <a:xfrm>
            <a:off x="255706" y="1144336"/>
            <a:ext cx="3887391" cy="366930"/>
          </a:xfrm>
        </p:spPr>
        <p:txBody>
          <a:bodyPr/>
          <a:lstStyle/>
          <a:p>
            <a:r>
              <a:rPr lang="en-US" dirty="0"/>
              <a:t>In our example…</a:t>
            </a:r>
          </a:p>
        </p:txBody>
      </p:sp>
      <p:pic>
        <p:nvPicPr>
          <p:cNvPr id="7680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1905000"/>
            <a:ext cx="4584700" cy="275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ight Triangle 9"/>
          <p:cNvSpPr/>
          <p:nvPr/>
        </p:nvSpPr>
        <p:spPr>
          <a:xfrm rot="5400000" flipH="1">
            <a:off x="2540372" y="2976799"/>
            <a:ext cx="445401" cy="866633"/>
          </a:xfrm>
          <a:prstGeom prst="rtTriangle">
            <a:avLst/>
          </a:prstGeom>
          <a:no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2055644" y="3233334"/>
            <a:ext cx="306494" cy="369332"/>
          </a:xfrm>
          <a:prstGeom prst="rect">
            <a:avLst/>
          </a:prstGeom>
          <a:noFill/>
        </p:spPr>
        <p:txBody>
          <a:bodyPr wrap="none" rtlCol="0">
            <a:spAutoFit/>
          </a:bodyPr>
          <a:lstStyle/>
          <a:p>
            <a:r>
              <a:rPr lang="en-US" dirty="0"/>
              <a:t>b</a:t>
            </a:r>
          </a:p>
        </p:txBody>
      </p:sp>
      <p:sp>
        <p:nvSpPr>
          <p:cNvPr id="14" name="TextBox 13"/>
          <p:cNvSpPr txBox="1"/>
          <p:nvPr/>
        </p:nvSpPr>
        <p:spPr>
          <a:xfrm>
            <a:off x="2547153" y="3582796"/>
            <a:ext cx="295274" cy="369332"/>
          </a:xfrm>
          <a:prstGeom prst="rect">
            <a:avLst/>
          </a:prstGeom>
          <a:noFill/>
        </p:spPr>
        <p:txBody>
          <a:bodyPr wrap="none" rtlCol="0">
            <a:spAutoFit/>
          </a:bodyPr>
          <a:lstStyle/>
          <a:p>
            <a:r>
              <a:rPr lang="en-US" dirty="0"/>
              <a:t>a</a:t>
            </a:r>
          </a:p>
        </p:txBody>
      </p:sp>
      <p:sp>
        <p:nvSpPr>
          <p:cNvPr id="15" name="TextBox 14"/>
          <p:cNvSpPr txBox="1"/>
          <p:nvPr/>
        </p:nvSpPr>
        <p:spPr>
          <a:xfrm>
            <a:off x="2703606" y="3098284"/>
            <a:ext cx="300082" cy="369332"/>
          </a:xfrm>
          <a:prstGeom prst="rect">
            <a:avLst/>
          </a:prstGeom>
          <a:noFill/>
        </p:spPr>
        <p:txBody>
          <a:bodyPr wrap="none" rtlCol="0">
            <a:spAutoFit/>
          </a:bodyPr>
          <a:lstStyle/>
          <a:p>
            <a:r>
              <a:rPr lang="en-US" dirty="0"/>
              <a:t>c</a:t>
            </a:r>
          </a:p>
        </p:txBody>
      </p:sp>
      <p:sp>
        <p:nvSpPr>
          <p:cNvPr id="26" name="Text Placeholder 4">
            <a:extLst>
              <a:ext uri="{FF2B5EF4-FFF2-40B4-BE49-F238E27FC236}">
                <a16:creationId xmlns:a16="http://schemas.microsoft.com/office/drawing/2014/main" id="{F3B017B6-361B-450F-B676-D7FA4BED28F2}"/>
              </a:ext>
            </a:extLst>
          </p:cNvPr>
          <p:cNvSpPr>
            <a:spLocks noGrp="1"/>
          </p:cNvSpPr>
          <p:nvPr>
            <p:ph type="body" sz="quarter" idx="3"/>
          </p:nvPr>
        </p:nvSpPr>
        <p:spPr>
          <a:xfrm>
            <a:off x="5311437" y="1143000"/>
            <a:ext cx="3887391" cy="366930"/>
          </a:xfrm>
        </p:spPr>
        <p:txBody>
          <a:bodyPr/>
          <a:lstStyle/>
          <a:p>
            <a:r>
              <a:rPr lang="en-US" dirty="0"/>
              <a:t>Math time…</a:t>
            </a:r>
          </a:p>
        </p:txBody>
      </p:sp>
      <p:sp>
        <p:nvSpPr>
          <p:cNvPr id="27" name="TextBox 26">
            <a:extLst>
              <a:ext uri="{FF2B5EF4-FFF2-40B4-BE49-F238E27FC236}">
                <a16:creationId xmlns:a16="http://schemas.microsoft.com/office/drawing/2014/main" id="{185777B8-47D0-4C90-85DA-B3D726D38BD3}"/>
              </a:ext>
            </a:extLst>
          </p:cNvPr>
          <p:cNvSpPr txBox="1"/>
          <p:nvPr/>
        </p:nvSpPr>
        <p:spPr>
          <a:xfrm>
            <a:off x="5364962" y="3011168"/>
            <a:ext cx="1343638" cy="341632"/>
          </a:xfrm>
          <a:prstGeom prst="rect">
            <a:avLst/>
          </a:prstGeom>
        </p:spPr>
        <p:txBody>
          <a:bodyPr vert="horz" lIns="91440" tIns="45720" rIns="91440" bIns="45720" rtlCol="0" anchor="b">
            <a:normAutofit/>
          </a:bodyPr>
          <a:lstStyle>
            <a:lvl1pPr indent="0" defTabSz="685800">
              <a:lnSpc>
                <a:spcPct val="90000"/>
              </a:lnSpc>
              <a:spcBef>
                <a:spcPts val="750"/>
              </a:spcBef>
              <a:buFont typeface="Arial" panose="020B0604020202020204" pitchFamily="34" charset="0"/>
              <a:buNone/>
              <a:defRPr b="1"/>
            </a:lvl1pPr>
            <a:lvl2pPr marL="342900" indent="0" defTabSz="685800">
              <a:lnSpc>
                <a:spcPct val="90000"/>
              </a:lnSpc>
              <a:spcBef>
                <a:spcPts val="375"/>
              </a:spcBef>
              <a:buFont typeface="Arial" panose="020B0604020202020204" pitchFamily="34" charset="0"/>
              <a:buNone/>
              <a:defRPr sz="1500" b="1"/>
            </a:lvl2pPr>
            <a:lvl3pPr marL="685800" indent="0" defTabSz="685800">
              <a:lnSpc>
                <a:spcPct val="90000"/>
              </a:lnSpc>
              <a:spcBef>
                <a:spcPts val="375"/>
              </a:spcBef>
              <a:buFont typeface="Arial" panose="020B0604020202020204" pitchFamily="34" charset="0"/>
              <a:buNone/>
              <a:defRPr sz="1350" b="1"/>
            </a:lvl3pPr>
            <a:lvl4pPr marL="1028700" indent="0" defTabSz="685800">
              <a:lnSpc>
                <a:spcPct val="90000"/>
              </a:lnSpc>
              <a:spcBef>
                <a:spcPts val="375"/>
              </a:spcBef>
              <a:buFont typeface="Arial" panose="020B0604020202020204" pitchFamily="34" charset="0"/>
              <a:buNone/>
              <a:defRPr sz="1200" b="1"/>
            </a:lvl4pPr>
            <a:lvl5pPr marL="1371600" indent="0" defTabSz="685800">
              <a:lnSpc>
                <a:spcPct val="90000"/>
              </a:lnSpc>
              <a:spcBef>
                <a:spcPts val="375"/>
              </a:spcBef>
              <a:buFont typeface="Arial" panose="020B0604020202020204" pitchFamily="34" charset="0"/>
              <a:buNone/>
              <a:defRPr sz="1200" b="1"/>
            </a:lvl5pPr>
            <a:lvl6pPr marL="1714500" indent="0" defTabSz="685800">
              <a:lnSpc>
                <a:spcPct val="90000"/>
              </a:lnSpc>
              <a:spcBef>
                <a:spcPts val="375"/>
              </a:spcBef>
              <a:buFont typeface="Arial" panose="020B0604020202020204" pitchFamily="34" charset="0"/>
              <a:buNone/>
              <a:defRPr sz="1200" b="1"/>
            </a:lvl6pPr>
            <a:lvl7pPr marL="2057400" indent="0" defTabSz="685800">
              <a:lnSpc>
                <a:spcPct val="90000"/>
              </a:lnSpc>
              <a:spcBef>
                <a:spcPts val="375"/>
              </a:spcBef>
              <a:buFont typeface="Arial" panose="020B0604020202020204" pitchFamily="34" charset="0"/>
              <a:buNone/>
              <a:defRPr sz="1200" b="1"/>
            </a:lvl7pPr>
            <a:lvl8pPr marL="2400300" indent="0" defTabSz="685800">
              <a:lnSpc>
                <a:spcPct val="90000"/>
              </a:lnSpc>
              <a:spcBef>
                <a:spcPts val="375"/>
              </a:spcBef>
              <a:buFont typeface="Arial" panose="020B0604020202020204" pitchFamily="34" charset="0"/>
              <a:buNone/>
              <a:defRPr sz="1200" b="1"/>
            </a:lvl8pPr>
            <a:lvl9pPr marL="2743200" indent="0" defTabSz="685800">
              <a:lnSpc>
                <a:spcPct val="90000"/>
              </a:lnSpc>
              <a:spcBef>
                <a:spcPts val="375"/>
              </a:spcBef>
              <a:buFont typeface="Arial" panose="020B0604020202020204" pitchFamily="34" charset="0"/>
              <a:buNone/>
              <a:defRPr sz="1200" b="1"/>
            </a:lvl9pPr>
          </a:lstStyle>
          <a:p>
            <a:r>
              <a:rPr lang="en-US" dirty="0"/>
              <a:t>A</a:t>
            </a:r>
            <a:r>
              <a:rPr lang="en-US" baseline="30000" dirty="0"/>
              <a:t>2</a:t>
            </a:r>
            <a:r>
              <a:rPr lang="en-US" dirty="0"/>
              <a:t> + B</a:t>
            </a:r>
            <a:r>
              <a:rPr lang="en-US" baseline="30000" dirty="0"/>
              <a:t>2</a:t>
            </a:r>
            <a:r>
              <a:rPr lang="en-US" dirty="0"/>
              <a:t> = C</a:t>
            </a:r>
            <a:r>
              <a:rPr lang="en-US" baseline="30000" dirty="0"/>
              <a:t>2</a:t>
            </a:r>
          </a:p>
        </p:txBody>
      </p:sp>
      <p:sp>
        <p:nvSpPr>
          <p:cNvPr id="28" name="TextBox 27">
            <a:extLst>
              <a:ext uri="{FF2B5EF4-FFF2-40B4-BE49-F238E27FC236}">
                <a16:creationId xmlns:a16="http://schemas.microsoft.com/office/drawing/2014/main" id="{2B0FFFCE-E017-4EAE-B217-D6EA6F95454E}"/>
              </a:ext>
            </a:extLst>
          </p:cNvPr>
          <p:cNvSpPr txBox="1"/>
          <p:nvPr/>
        </p:nvSpPr>
        <p:spPr>
          <a:xfrm>
            <a:off x="5364962" y="3524142"/>
            <a:ext cx="2055371" cy="369332"/>
          </a:xfrm>
          <a:prstGeom prst="rect">
            <a:avLst/>
          </a:prstGeom>
          <a:noFill/>
        </p:spPr>
        <p:txBody>
          <a:bodyPr wrap="none" rtlCol="0">
            <a:spAutoFit/>
          </a:bodyPr>
          <a:lstStyle/>
          <a:p>
            <a:r>
              <a:rPr lang="en-US" dirty="0"/>
              <a:t>$-9000</a:t>
            </a:r>
            <a:r>
              <a:rPr lang="en-US" baseline="30000" dirty="0"/>
              <a:t>2</a:t>
            </a:r>
            <a:r>
              <a:rPr lang="en-US" dirty="0"/>
              <a:t> + 255</a:t>
            </a:r>
            <a:r>
              <a:rPr lang="en-US" baseline="30000" dirty="0"/>
              <a:t>2</a:t>
            </a:r>
            <a:r>
              <a:rPr lang="en-US" dirty="0"/>
              <a:t> = c</a:t>
            </a:r>
            <a:r>
              <a:rPr lang="en-US" baseline="30000" dirty="0"/>
              <a:t> 2</a:t>
            </a:r>
            <a:r>
              <a:rPr lang="en-US" dirty="0"/>
              <a:t> </a:t>
            </a:r>
          </a:p>
        </p:txBody>
      </p:sp>
      <p:sp>
        <p:nvSpPr>
          <p:cNvPr id="29" name="Rectangle 28">
            <a:extLst>
              <a:ext uri="{FF2B5EF4-FFF2-40B4-BE49-F238E27FC236}">
                <a16:creationId xmlns:a16="http://schemas.microsoft.com/office/drawing/2014/main" id="{8409F83D-FF75-45F1-86E8-5A3B437D6B7B}"/>
              </a:ext>
            </a:extLst>
          </p:cNvPr>
          <p:cNvSpPr/>
          <p:nvPr/>
        </p:nvSpPr>
        <p:spPr>
          <a:xfrm>
            <a:off x="762000" y="5562600"/>
            <a:ext cx="7753350"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The distance between the unknown and the closest East side point is 9003*.  </a:t>
            </a:r>
          </a:p>
          <a:p>
            <a:pPr algn="ctr"/>
            <a:r>
              <a:rPr lang="en-US" sz="1100" i="1" dirty="0"/>
              <a:t>We didn’t normalize (put all attributes on the same scale) so you can see that large impact price has on the distance moving from 9000 to 9003 but that’s not the point…this is just to show you a distance calc.</a:t>
            </a:r>
          </a:p>
        </p:txBody>
      </p:sp>
      <p:sp>
        <p:nvSpPr>
          <p:cNvPr id="30" name="TextBox 29">
            <a:extLst>
              <a:ext uri="{FF2B5EF4-FFF2-40B4-BE49-F238E27FC236}">
                <a16:creationId xmlns:a16="http://schemas.microsoft.com/office/drawing/2014/main" id="{3360E457-00E8-4982-A4FD-80441A3058E6}"/>
              </a:ext>
            </a:extLst>
          </p:cNvPr>
          <p:cNvSpPr txBox="1"/>
          <p:nvPr/>
        </p:nvSpPr>
        <p:spPr>
          <a:xfrm>
            <a:off x="5364962" y="3863405"/>
            <a:ext cx="2645276" cy="369332"/>
          </a:xfrm>
          <a:prstGeom prst="rect">
            <a:avLst/>
          </a:prstGeom>
          <a:noFill/>
        </p:spPr>
        <p:txBody>
          <a:bodyPr wrap="none" rtlCol="0">
            <a:spAutoFit/>
          </a:bodyPr>
          <a:lstStyle/>
          <a:p>
            <a:r>
              <a:rPr lang="en-US" dirty="0"/>
              <a:t>$81,000,000 + 65025 = c</a:t>
            </a:r>
            <a:r>
              <a:rPr lang="en-US" baseline="30000" dirty="0"/>
              <a:t> 2</a:t>
            </a:r>
            <a:r>
              <a:rPr lang="en-US" dirty="0"/>
              <a:t> </a:t>
            </a:r>
          </a:p>
        </p:txBody>
      </p:sp>
      <p:sp>
        <p:nvSpPr>
          <p:cNvPr id="31" name="TextBox 30">
            <a:extLst>
              <a:ext uri="{FF2B5EF4-FFF2-40B4-BE49-F238E27FC236}">
                <a16:creationId xmlns:a16="http://schemas.microsoft.com/office/drawing/2014/main" id="{DF6618F6-51A3-473C-845A-8E5FCEF8E562}"/>
              </a:ext>
            </a:extLst>
          </p:cNvPr>
          <p:cNvSpPr txBox="1"/>
          <p:nvPr/>
        </p:nvSpPr>
        <p:spPr>
          <a:xfrm>
            <a:off x="5326600" y="4202668"/>
            <a:ext cx="1786066" cy="369332"/>
          </a:xfrm>
          <a:prstGeom prst="rect">
            <a:avLst/>
          </a:prstGeom>
          <a:noFill/>
        </p:spPr>
        <p:txBody>
          <a:bodyPr wrap="none" rtlCol="0">
            <a:spAutoFit/>
          </a:bodyPr>
          <a:lstStyle/>
          <a:p>
            <a:r>
              <a:rPr lang="en-US" dirty="0"/>
              <a:t>$81,065,025= c</a:t>
            </a:r>
            <a:r>
              <a:rPr lang="en-US" baseline="30000" dirty="0"/>
              <a:t> 2</a:t>
            </a:r>
            <a:r>
              <a:rPr lang="en-US" dirty="0"/>
              <a:t> </a:t>
            </a:r>
          </a:p>
        </p:txBody>
      </p:sp>
      <p:sp>
        <p:nvSpPr>
          <p:cNvPr id="32" name="TextBox 31">
            <a:extLst>
              <a:ext uri="{FF2B5EF4-FFF2-40B4-BE49-F238E27FC236}">
                <a16:creationId xmlns:a16="http://schemas.microsoft.com/office/drawing/2014/main" id="{5F815CC9-E616-429D-AFD7-F7CA4004EC9D}"/>
              </a:ext>
            </a:extLst>
          </p:cNvPr>
          <p:cNvSpPr txBox="1"/>
          <p:nvPr/>
        </p:nvSpPr>
        <p:spPr>
          <a:xfrm>
            <a:off x="5348405" y="4552361"/>
            <a:ext cx="2198038" cy="369332"/>
          </a:xfrm>
          <a:prstGeom prst="rect">
            <a:avLst/>
          </a:prstGeom>
          <a:noFill/>
        </p:spPr>
        <p:txBody>
          <a:bodyPr wrap="none" rtlCol="0">
            <a:spAutoFit/>
          </a:bodyPr>
          <a:lstStyle/>
          <a:p>
            <a:r>
              <a:rPr lang="en-US" dirty="0"/>
              <a:t>Sqrt($81,065,025)= c </a:t>
            </a:r>
          </a:p>
        </p:txBody>
      </p:sp>
      <p:sp>
        <p:nvSpPr>
          <p:cNvPr id="33" name="TextBox 32">
            <a:extLst>
              <a:ext uri="{FF2B5EF4-FFF2-40B4-BE49-F238E27FC236}">
                <a16:creationId xmlns:a16="http://schemas.microsoft.com/office/drawing/2014/main" id="{49A2200F-3118-4BEA-B2F5-A019698604AA}"/>
              </a:ext>
            </a:extLst>
          </p:cNvPr>
          <p:cNvSpPr txBox="1"/>
          <p:nvPr/>
        </p:nvSpPr>
        <p:spPr>
          <a:xfrm>
            <a:off x="5364962" y="4866436"/>
            <a:ext cx="1024639" cy="369332"/>
          </a:xfrm>
          <a:prstGeom prst="rect">
            <a:avLst/>
          </a:prstGeom>
          <a:solidFill>
            <a:schemeClr val="accent6"/>
          </a:solidFill>
        </p:spPr>
        <p:txBody>
          <a:bodyPr wrap="none" rtlCol="0">
            <a:spAutoFit/>
          </a:bodyPr>
          <a:lstStyle/>
          <a:p>
            <a:r>
              <a:rPr lang="en-US" dirty="0">
                <a:solidFill>
                  <a:schemeClr val="bg1"/>
                </a:solidFill>
              </a:rPr>
              <a:t>9003 = c </a:t>
            </a:r>
          </a:p>
        </p:txBody>
      </p:sp>
      <p:sp>
        <p:nvSpPr>
          <p:cNvPr id="20" name="TextBox 19">
            <a:extLst>
              <a:ext uri="{FF2B5EF4-FFF2-40B4-BE49-F238E27FC236}">
                <a16:creationId xmlns:a16="http://schemas.microsoft.com/office/drawing/2014/main" id="{53D08391-1532-4080-AB2E-7E02BFEBCE89}"/>
              </a:ext>
            </a:extLst>
          </p:cNvPr>
          <p:cNvSpPr txBox="1"/>
          <p:nvPr/>
        </p:nvSpPr>
        <p:spPr>
          <a:xfrm>
            <a:off x="5312946" y="1447800"/>
            <a:ext cx="3056093" cy="646331"/>
          </a:xfrm>
          <a:prstGeom prst="rect">
            <a:avLst/>
          </a:prstGeom>
          <a:noFill/>
        </p:spPr>
        <p:txBody>
          <a:bodyPr wrap="none" rtlCol="0">
            <a:spAutoFit/>
          </a:bodyPr>
          <a:lstStyle/>
          <a:p>
            <a:r>
              <a:rPr lang="en-US" dirty="0" err="1"/>
              <a:t>EastSidePt</a:t>
            </a:r>
            <a:r>
              <a:rPr lang="en-US" dirty="0"/>
              <a:t>  = (1391sqft, $39K)</a:t>
            </a:r>
          </a:p>
          <a:p>
            <a:r>
              <a:rPr lang="en-US" dirty="0" err="1"/>
              <a:t>UnknownPt</a:t>
            </a:r>
            <a:r>
              <a:rPr lang="en-US" dirty="0"/>
              <a:t>  = (1136sqft,$48K)</a:t>
            </a:r>
          </a:p>
        </p:txBody>
      </p:sp>
      <p:sp>
        <p:nvSpPr>
          <p:cNvPr id="21" name="TextBox 20">
            <a:extLst>
              <a:ext uri="{FF2B5EF4-FFF2-40B4-BE49-F238E27FC236}">
                <a16:creationId xmlns:a16="http://schemas.microsoft.com/office/drawing/2014/main" id="{239F7F44-670D-42EB-BBE7-917EA670F422}"/>
              </a:ext>
            </a:extLst>
          </p:cNvPr>
          <p:cNvSpPr txBox="1"/>
          <p:nvPr/>
        </p:nvSpPr>
        <p:spPr>
          <a:xfrm>
            <a:off x="5312946" y="2057400"/>
            <a:ext cx="3292376" cy="369332"/>
          </a:xfrm>
          <a:prstGeom prst="rect">
            <a:avLst/>
          </a:prstGeom>
          <a:noFill/>
        </p:spPr>
        <p:txBody>
          <a:bodyPr wrap="none" rtlCol="0">
            <a:spAutoFit/>
          </a:bodyPr>
          <a:lstStyle/>
          <a:p>
            <a:r>
              <a:rPr lang="en-US" dirty="0" err="1"/>
              <a:t>aSegment</a:t>
            </a:r>
            <a:r>
              <a:rPr lang="en-US" dirty="0"/>
              <a:t> = 1391-1136 = 255sqft</a:t>
            </a:r>
          </a:p>
        </p:txBody>
      </p:sp>
      <p:sp>
        <p:nvSpPr>
          <p:cNvPr id="22" name="TextBox 21">
            <a:extLst>
              <a:ext uri="{FF2B5EF4-FFF2-40B4-BE49-F238E27FC236}">
                <a16:creationId xmlns:a16="http://schemas.microsoft.com/office/drawing/2014/main" id="{13B7827C-1D12-46B8-9315-7568CD0754AB}"/>
              </a:ext>
            </a:extLst>
          </p:cNvPr>
          <p:cNvSpPr txBox="1"/>
          <p:nvPr/>
        </p:nvSpPr>
        <p:spPr>
          <a:xfrm>
            <a:off x="5315322" y="2438400"/>
            <a:ext cx="2941318" cy="369332"/>
          </a:xfrm>
          <a:prstGeom prst="rect">
            <a:avLst/>
          </a:prstGeom>
          <a:noFill/>
        </p:spPr>
        <p:txBody>
          <a:bodyPr wrap="none" rtlCol="0">
            <a:spAutoFit/>
          </a:bodyPr>
          <a:lstStyle/>
          <a:p>
            <a:r>
              <a:rPr lang="en-US" dirty="0" err="1"/>
              <a:t>bSegment</a:t>
            </a:r>
            <a:r>
              <a:rPr lang="en-US" dirty="0"/>
              <a:t> = $39k-$48k = $-9k</a:t>
            </a:r>
          </a:p>
        </p:txBody>
      </p:sp>
      <p:sp>
        <p:nvSpPr>
          <p:cNvPr id="23" name="Date Placeholder 4"/>
          <p:cNvSpPr>
            <a:spLocks noGrp="1"/>
          </p:cNvSpPr>
          <p:nvPr>
            <p:ph type="dt" sz="half" idx="10"/>
          </p:nvPr>
        </p:nvSpPr>
        <p:spPr>
          <a:xfrm>
            <a:off x="628650" y="6356351"/>
            <a:ext cx="2057400" cy="365125"/>
          </a:xfrm>
        </p:spPr>
        <p:txBody>
          <a:bodyPr/>
          <a:lstStyle/>
          <a:p>
            <a:fld id="{9B19E99B-5349-415A-8E56-8E989211A366}" type="datetime1">
              <a:rPr lang="en-US" smtClean="0"/>
              <a:t>10/18/21</a:t>
            </a:fld>
            <a:endParaRPr lang="en-US"/>
          </a:p>
        </p:txBody>
      </p:sp>
      <p:sp>
        <p:nvSpPr>
          <p:cNvPr id="25" name="Footer Placeholder 5"/>
          <p:cNvSpPr>
            <a:spLocks noGrp="1"/>
          </p:cNvSpPr>
          <p:nvPr>
            <p:ph type="ftr" sz="quarter" idx="3"/>
          </p:nvPr>
        </p:nvSpPr>
        <p:spPr>
          <a:xfrm>
            <a:off x="3028950" y="6356351"/>
            <a:ext cx="3086100" cy="365125"/>
          </a:xfrm>
        </p:spPr>
        <p:txBody>
          <a:bodyPr vert="horz" lIns="91440" tIns="45720" rIns="91440" bIns="45720" rtlCol="0" anchor="ctr"/>
          <a:lstStyle/>
          <a:p>
            <a:pPr algn="ctr" defTabSz="914400"/>
            <a:r>
              <a:rPr lang="en-US" sz="900">
                <a:solidFill>
                  <a:schemeClr val="tx1">
                    <a:tint val="75000"/>
                  </a:schemeClr>
                </a:solidFill>
              </a:rPr>
              <a:t>Kwartler CSCI S-96</a:t>
            </a:r>
            <a:endParaRPr lang="en-US" sz="900" dirty="0">
              <a:solidFill>
                <a:schemeClr val="tx1">
                  <a:tint val="75000"/>
                </a:schemeClr>
              </a:solidFill>
            </a:endParaRPr>
          </a:p>
        </p:txBody>
      </p:sp>
      <p:sp>
        <p:nvSpPr>
          <p:cNvPr id="34" name="Slide Number Placeholder 6"/>
          <p:cNvSpPr>
            <a:spLocks noGrp="1"/>
          </p:cNvSpPr>
          <p:nvPr>
            <p:ph type="sldNum" sz="quarter" idx="12"/>
          </p:nvPr>
        </p:nvSpPr>
        <p:spPr>
          <a:xfrm>
            <a:off x="6457950" y="6356351"/>
            <a:ext cx="857250" cy="365125"/>
          </a:xfrm>
        </p:spPr>
        <p:txBody>
          <a:bodyPr/>
          <a:lstStyle/>
          <a:p>
            <a:r>
              <a:rPr lang="en-US" dirty="0"/>
              <a:t>21</a:t>
            </a:r>
          </a:p>
        </p:txBody>
      </p:sp>
    </p:spTree>
    <p:extLst>
      <p:ext uri="{BB962C8B-B14F-4D97-AF65-F5344CB8AC3E}">
        <p14:creationId xmlns:p14="http://schemas.microsoft.com/office/powerpoint/2010/main" val="5884748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201" name="think-cell Slide" r:id="rId4" imgW="270" imgH="270" progId="TCLayout.ActiveDocument.1">
                  <p:embed/>
                </p:oleObj>
              </mc:Choice>
              <mc:Fallback>
                <p:oleObj name="think-cell Slide" r:id="rId4" imgW="270" imgH="270" progId="TCLayout.ActiveDocument.1">
                  <p:embed/>
                  <p:pic>
                    <p:nvPicPr>
                      <p:cNvPr id="6" name="Object 5"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77826" name="Picture 2" descr="http://etc.usf.edu/clipart/41700/41757/fc_therefore_41757_lg.gif"/>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19993" t="28376" r="19828" b="28471"/>
          <a:stretch/>
        </p:blipFill>
        <p:spPr bwMode="auto">
          <a:xfrm>
            <a:off x="7498628" y="5713745"/>
            <a:ext cx="197005" cy="182880"/>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p:cNvSpPr>
            <a:spLocks noGrp="1"/>
          </p:cNvSpPr>
          <p:nvPr>
            <p:ph type="body" idx="1"/>
          </p:nvPr>
        </p:nvSpPr>
        <p:spPr/>
        <p:txBody>
          <a:bodyPr>
            <a:normAutofit/>
          </a:bodyPr>
          <a:lstStyle/>
          <a:p>
            <a:r>
              <a:rPr lang="en-US" dirty="0"/>
              <a:t>Remember Pythagorean Theorem?</a:t>
            </a:r>
          </a:p>
        </p:txBody>
      </p:sp>
      <p:sp>
        <p:nvSpPr>
          <p:cNvPr id="4" name="Content Placeholder 3"/>
          <p:cNvSpPr>
            <a:spLocks noGrp="1"/>
          </p:cNvSpPr>
          <p:nvPr>
            <p:ph sz="half" idx="2"/>
          </p:nvPr>
        </p:nvSpPr>
        <p:spPr/>
        <p:txBody>
          <a:bodyPr/>
          <a:lstStyle/>
          <a:p>
            <a:r>
              <a:rPr lang="en-US" dirty="0"/>
              <a:t>A</a:t>
            </a:r>
            <a:r>
              <a:rPr lang="en-US" baseline="30000" dirty="0"/>
              <a:t>2</a:t>
            </a:r>
            <a:r>
              <a:rPr lang="en-US" dirty="0"/>
              <a:t>+B</a:t>
            </a:r>
            <a:r>
              <a:rPr lang="en-US" baseline="30000" dirty="0"/>
              <a:t>2</a:t>
            </a:r>
            <a:r>
              <a:rPr lang="en-US" dirty="0"/>
              <a:t>=C</a:t>
            </a:r>
            <a:r>
              <a:rPr lang="en-US" baseline="30000" dirty="0"/>
              <a:t>2</a:t>
            </a:r>
          </a:p>
        </p:txBody>
      </p:sp>
      <p:sp>
        <p:nvSpPr>
          <p:cNvPr id="5" name="Text Placeholder 4"/>
          <p:cNvSpPr>
            <a:spLocks noGrp="1"/>
          </p:cNvSpPr>
          <p:nvPr>
            <p:ph type="body" sz="quarter" idx="3"/>
          </p:nvPr>
        </p:nvSpPr>
        <p:spPr/>
        <p:txBody>
          <a:bodyPr/>
          <a:lstStyle/>
          <a:p>
            <a:r>
              <a:rPr lang="en-US" dirty="0"/>
              <a:t>In our example…</a:t>
            </a:r>
          </a:p>
        </p:txBody>
      </p:sp>
      <p:pic>
        <p:nvPicPr>
          <p:cNvPr id="76802" name="Picture 2" descr="http://www.math-salamanders.com/image-files/right-angle-triangle-labelled.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33247" y="3057098"/>
            <a:ext cx="2057400" cy="1238250"/>
          </a:xfrm>
          <a:prstGeom prst="rect">
            <a:avLst/>
          </a:prstGeom>
          <a:noFill/>
          <a:extLst>
            <a:ext uri="{909E8E84-426E-40DD-AFC4-6F175D3DCCD1}">
              <a14:hiddenFill xmlns:a14="http://schemas.microsoft.com/office/drawing/2010/main">
                <a:solidFill>
                  <a:srgbClr val="FFFFFF"/>
                </a:solidFill>
              </a14:hiddenFill>
            </a:ext>
          </a:extLst>
        </p:spPr>
      </p:pic>
      <p:pic>
        <p:nvPicPr>
          <p:cNvPr id="76803" name="Picture 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449644" y="2298273"/>
            <a:ext cx="4584700" cy="275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ight Triangle 9"/>
          <p:cNvSpPr/>
          <p:nvPr/>
        </p:nvSpPr>
        <p:spPr>
          <a:xfrm flipH="1">
            <a:off x="6741992" y="2729554"/>
            <a:ext cx="1146413" cy="866633"/>
          </a:xfrm>
          <a:prstGeom prst="rtTriangle">
            <a:avLst/>
          </a:prstGeom>
          <a:no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7889587" y="3043450"/>
            <a:ext cx="306494" cy="369332"/>
          </a:xfrm>
          <a:prstGeom prst="rect">
            <a:avLst/>
          </a:prstGeom>
          <a:noFill/>
        </p:spPr>
        <p:txBody>
          <a:bodyPr wrap="none" rtlCol="0">
            <a:spAutoFit/>
          </a:bodyPr>
          <a:lstStyle/>
          <a:p>
            <a:r>
              <a:rPr lang="en-US" dirty="0"/>
              <a:t>b</a:t>
            </a:r>
          </a:p>
        </p:txBody>
      </p:sp>
      <p:sp>
        <p:nvSpPr>
          <p:cNvPr id="14" name="TextBox 13"/>
          <p:cNvSpPr txBox="1"/>
          <p:nvPr/>
        </p:nvSpPr>
        <p:spPr>
          <a:xfrm>
            <a:off x="7185722" y="3532924"/>
            <a:ext cx="295274" cy="369332"/>
          </a:xfrm>
          <a:prstGeom prst="rect">
            <a:avLst/>
          </a:prstGeom>
          <a:noFill/>
        </p:spPr>
        <p:txBody>
          <a:bodyPr wrap="none" rtlCol="0">
            <a:spAutoFit/>
          </a:bodyPr>
          <a:lstStyle/>
          <a:p>
            <a:r>
              <a:rPr lang="en-US" dirty="0"/>
              <a:t>a</a:t>
            </a:r>
          </a:p>
        </p:txBody>
      </p:sp>
      <p:sp>
        <p:nvSpPr>
          <p:cNvPr id="15" name="TextBox 14"/>
          <p:cNvSpPr txBox="1"/>
          <p:nvPr/>
        </p:nvSpPr>
        <p:spPr>
          <a:xfrm>
            <a:off x="7074273" y="2882668"/>
            <a:ext cx="300082" cy="369332"/>
          </a:xfrm>
          <a:prstGeom prst="rect">
            <a:avLst/>
          </a:prstGeom>
          <a:noFill/>
        </p:spPr>
        <p:txBody>
          <a:bodyPr wrap="none" rtlCol="0">
            <a:spAutoFit/>
          </a:bodyPr>
          <a:lstStyle/>
          <a:p>
            <a:r>
              <a:rPr lang="en-US" dirty="0"/>
              <a:t>c</a:t>
            </a:r>
          </a:p>
        </p:txBody>
      </p:sp>
      <p:sp>
        <p:nvSpPr>
          <p:cNvPr id="12" name="TextBox 11"/>
          <p:cNvSpPr txBox="1"/>
          <p:nvPr/>
        </p:nvSpPr>
        <p:spPr>
          <a:xfrm>
            <a:off x="4449644" y="5158854"/>
            <a:ext cx="3001784" cy="646331"/>
          </a:xfrm>
          <a:prstGeom prst="rect">
            <a:avLst/>
          </a:prstGeom>
          <a:noFill/>
        </p:spPr>
        <p:txBody>
          <a:bodyPr wrap="none" rtlCol="0">
            <a:spAutoFit/>
          </a:bodyPr>
          <a:lstStyle/>
          <a:p>
            <a:r>
              <a:rPr lang="en-US" dirty="0"/>
              <a:t>West Side (1480sqft, $64K)</a:t>
            </a:r>
          </a:p>
          <a:p>
            <a:r>
              <a:rPr lang="en-US" dirty="0"/>
              <a:t>Unknown (1136sqft, $48K)</a:t>
            </a:r>
          </a:p>
        </p:txBody>
      </p:sp>
      <p:cxnSp>
        <p:nvCxnSpPr>
          <p:cNvPr id="16" name="Straight Connector 15"/>
          <p:cNvCxnSpPr/>
          <p:nvPr/>
        </p:nvCxnSpPr>
        <p:spPr>
          <a:xfrm>
            <a:off x="4449644" y="5805185"/>
            <a:ext cx="2924711"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4513635" y="5846970"/>
            <a:ext cx="2860720" cy="369332"/>
          </a:xfrm>
          <a:prstGeom prst="rect">
            <a:avLst/>
          </a:prstGeom>
          <a:noFill/>
        </p:spPr>
        <p:txBody>
          <a:bodyPr wrap="none" rtlCol="0">
            <a:spAutoFit/>
          </a:bodyPr>
          <a:lstStyle/>
          <a:p>
            <a:r>
              <a:rPr lang="en-US" dirty="0"/>
              <a:t>Differences (45sqft, $17K)</a:t>
            </a:r>
          </a:p>
        </p:txBody>
      </p:sp>
      <p:sp>
        <p:nvSpPr>
          <p:cNvPr id="20" name="TextBox 19"/>
          <p:cNvSpPr txBox="1"/>
          <p:nvPr/>
        </p:nvSpPr>
        <p:spPr>
          <a:xfrm>
            <a:off x="6039531" y="6079912"/>
            <a:ext cx="312906" cy="369332"/>
          </a:xfrm>
          <a:prstGeom prst="rect">
            <a:avLst/>
          </a:prstGeom>
          <a:noFill/>
        </p:spPr>
        <p:txBody>
          <a:bodyPr wrap="none" rtlCol="0">
            <a:spAutoFit/>
          </a:bodyPr>
          <a:lstStyle/>
          <a:p>
            <a:r>
              <a:rPr lang="en-US" dirty="0"/>
              <a:t>b</a:t>
            </a:r>
          </a:p>
        </p:txBody>
      </p:sp>
      <p:sp>
        <p:nvSpPr>
          <p:cNvPr id="21" name="TextBox 20"/>
          <p:cNvSpPr txBox="1"/>
          <p:nvPr/>
        </p:nvSpPr>
        <p:spPr>
          <a:xfrm>
            <a:off x="6764144" y="6079912"/>
            <a:ext cx="312906" cy="369332"/>
          </a:xfrm>
          <a:prstGeom prst="rect">
            <a:avLst/>
          </a:prstGeom>
          <a:noFill/>
        </p:spPr>
        <p:txBody>
          <a:bodyPr wrap="none" rtlCol="0">
            <a:spAutoFit/>
          </a:bodyPr>
          <a:lstStyle/>
          <a:p>
            <a:r>
              <a:rPr lang="en-US" dirty="0"/>
              <a:t>a</a:t>
            </a:r>
          </a:p>
        </p:txBody>
      </p:sp>
      <p:sp>
        <p:nvSpPr>
          <p:cNvPr id="7" name="TextBox 6"/>
          <p:cNvSpPr txBox="1"/>
          <p:nvPr/>
        </p:nvSpPr>
        <p:spPr>
          <a:xfrm>
            <a:off x="7734892" y="5484039"/>
            <a:ext cx="1377300" cy="584775"/>
          </a:xfrm>
          <a:prstGeom prst="rect">
            <a:avLst/>
          </a:prstGeom>
          <a:noFill/>
        </p:spPr>
        <p:txBody>
          <a:bodyPr wrap="none" rtlCol="0">
            <a:spAutoFit/>
          </a:bodyPr>
          <a:lstStyle/>
          <a:p>
            <a:pPr algn="ctr"/>
            <a:r>
              <a:rPr lang="en-US" sz="1600" dirty="0"/>
              <a:t>Distance </a:t>
            </a:r>
          </a:p>
          <a:p>
            <a:pPr algn="ctr"/>
            <a:r>
              <a:rPr lang="en-US" sz="1600" dirty="0"/>
              <a:t>or C = 16003</a:t>
            </a:r>
          </a:p>
        </p:txBody>
      </p:sp>
      <p:sp>
        <p:nvSpPr>
          <p:cNvPr id="23" name="Title 1">
            <a:extLst>
              <a:ext uri="{FF2B5EF4-FFF2-40B4-BE49-F238E27FC236}">
                <a16:creationId xmlns:a16="http://schemas.microsoft.com/office/drawing/2014/main" id="{E0F41B22-87FC-452C-A429-9BE03AC9A880}"/>
              </a:ext>
            </a:extLst>
          </p:cNvPr>
          <p:cNvSpPr>
            <a:spLocks noGrp="1"/>
          </p:cNvSpPr>
          <p:nvPr>
            <p:ph type="title"/>
          </p:nvPr>
        </p:nvSpPr>
        <p:spPr>
          <a:xfrm>
            <a:off x="228600" y="365126"/>
            <a:ext cx="8686800" cy="591477"/>
          </a:xfrm>
        </p:spPr>
        <p:txBody>
          <a:bodyPr/>
          <a:lstStyle/>
          <a:p>
            <a:r>
              <a:rPr lang="en-US" sz="3200" dirty="0"/>
              <a:t>Euclidean Distance measures distance like a ruler</a:t>
            </a:r>
          </a:p>
        </p:txBody>
      </p:sp>
      <p:sp>
        <p:nvSpPr>
          <p:cNvPr id="22" name="Date Placeholder 4"/>
          <p:cNvSpPr>
            <a:spLocks noGrp="1"/>
          </p:cNvSpPr>
          <p:nvPr>
            <p:ph type="dt" sz="half" idx="10"/>
          </p:nvPr>
        </p:nvSpPr>
        <p:spPr>
          <a:xfrm>
            <a:off x="628650" y="6356351"/>
            <a:ext cx="2057400" cy="365125"/>
          </a:xfrm>
        </p:spPr>
        <p:txBody>
          <a:bodyPr/>
          <a:lstStyle/>
          <a:p>
            <a:fld id="{9B19E99B-5349-415A-8E56-8E989211A366}" type="datetime1">
              <a:rPr lang="en-US" smtClean="0"/>
              <a:t>10/18/21</a:t>
            </a:fld>
            <a:endParaRPr lang="en-US"/>
          </a:p>
        </p:txBody>
      </p:sp>
      <p:sp>
        <p:nvSpPr>
          <p:cNvPr id="24" name="Footer Placeholder 5"/>
          <p:cNvSpPr>
            <a:spLocks noGrp="1"/>
          </p:cNvSpPr>
          <p:nvPr>
            <p:ph type="ftr" sz="quarter" idx="3"/>
          </p:nvPr>
        </p:nvSpPr>
        <p:spPr>
          <a:xfrm>
            <a:off x="3028950" y="6356351"/>
            <a:ext cx="3086100" cy="365125"/>
          </a:xfrm>
        </p:spPr>
        <p:txBody>
          <a:bodyPr vert="horz" lIns="91440" tIns="45720" rIns="91440" bIns="45720" rtlCol="0" anchor="ctr"/>
          <a:lstStyle/>
          <a:p>
            <a:pPr algn="ctr" defTabSz="914400"/>
            <a:r>
              <a:rPr lang="en-US" sz="900">
                <a:solidFill>
                  <a:schemeClr val="tx1">
                    <a:tint val="75000"/>
                  </a:schemeClr>
                </a:solidFill>
              </a:rPr>
              <a:t>Kwartler CSCI S-96</a:t>
            </a:r>
            <a:endParaRPr lang="en-US" sz="900" dirty="0">
              <a:solidFill>
                <a:schemeClr val="tx1">
                  <a:tint val="75000"/>
                </a:schemeClr>
              </a:solidFill>
            </a:endParaRPr>
          </a:p>
        </p:txBody>
      </p:sp>
      <p:sp>
        <p:nvSpPr>
          <p:cNvPr id="25" name="Slide Number Placeholder 6"/>
          <p:cNvSpPr>
            <a:spLocks noGrp="1"/>
          </p:cNvSpPr>
          <p:nvPr>
            <p:ph type="sldNum" sz="quarter" idx="12"/>
          </p:nvPr>
        </p:nvSpPr>
        <p:spPr>
          <a:xfrm>
            <a:off x="6457950" y="6356351"/>
            <a:ext cx="857250" cy="365125"/>
          </a:xfrm>
        </p:spPr>
        <p:txBody>
          <a:bodyPr/>
          <a:lstStyle/>
          <a:p>
            <a:r>
              <a:rPr lang="en-US" dirty="0"/>
              <a:t>22</a:t>
            </a:r>
          </a:p>
        </p:txBody>
      </p:sp>
    </p:spTree>
    <p:extLst>
      <p:ext uri="{BB962C8B-B14F-4D97-AF65-F5344CB8AC3E}">
        <p14:creationId xmlns:p14="http://schemas.microsoft.com/office/powerpoint/2010/main" val="2356489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226" name="think-cell Slide" r:id="rId4" imgW="270" imgH="270" progId="TCLayout.ActiveDocument.1">
                  <p:embed/>
                </p:oleObj>
              </mc:Choice>
              <mc:Fallback>
                <p:oleObj name="think-cell Slide" r:id="rId4" imgW="270" imgH="270" progId="TCLayout.ActiveDocument.1">
                  <p:embed/>
                  <p:pic>
                    <p:nvPicPr>
                      <p:cNvPr id="6" name="Object 5"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p:ph type="title"/>
          </p:nvPr>
        </p:nvSpPr>
        <p:spPr>
          <a:xfrm>
            <a:off x="0" y="365126"/>
            <a:ext cx="9034344" cy="591477"/>
          </a:xfrm>
        </p:spPr>
        <p:txBody>
          <a:bodyPr/>
          <a:lstStyle/>
          <a:p>
            <a:r>
              <a:rPr lang="en-US" sz="3600" dirty="0"/>
              <a:t>Your guess K=1</a:t>
            </a:r>
          </a:p>
        </p:txBody>
      </p:sp>
      <p:pic>
        <p:nvPicPr>
          <p:cNvPr id="76803"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57400" y="2133600"/>
            <a:ext cx="4584700" cy="275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3" name="Straight Connector 12"/>
          <p:cNvCxnSpPr/>
          <p:nvPr/>
        </p:nvCxnSpPr>
        <p:spPr>
          <a:xfrm flipV="1">
            <a:off x="4349750" y="2633118"/>
            <a:ext cx="1050606" cy="746596"/>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4371900" y="3379714"/>
            <a:ext cx="734484" cy="454407"/>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rot="19433532">
            <a:off x="4530200" y="2778657"/>
            <a:ext cx="609462" cy="276999"/>
          </a:xfrm>
          <a:prstGeom prst="rect">
            <a:avLst/>
          </a:prstGeom>
          <a:noFill/>
        </p:spPr>
        <p:txBody>
          <a:bodyPr wrap="none" rtlCol="0">
            <a:spAutoFit/>
          </a:bodyPr>
          <a:lstStyle/>
          <a:p>
            <a:r>
              <a:rPr lang="en-US" sz="1200" dirty="0"/>
              <a:t>16003</a:t>
            </a:r>
          </a:p>
        </p:txBody>
      </p:sp>
      <p:sp>
        <p:nvSpPr>
          <p:cNvPr id="29" name="TextBox 28"/>
          <p:cNvSpPr txBox="1"/>
          <p:nvPr/>
        </p:nvSpPr>
        <p:spPr>
          <a:xfrm rot="1971942">
            <a:off x="4545384" y="3400347"/>
            <a:ext cx="524503" cy="276999"/>
          </a:xfrm>
          <a:prstGeom prst="rect">
            <a:avLst/>
          </a:prstGeom>
          <a:noFill/>
        </p:spPr>
        <p:txBody>
          <a:bodyPr wrap="none" rtlCol="0">
            <a:spAutoFit/>
          </a:bodyPr>
          <a:lstStyle/>
          <a:p>
            <a:r>
              <a:rPr lang="en-US" sz="1200" dirty="0"/>
              <a:t>9003</a:t>
            </a:r>
          </a:p>
        </p:txBody>
      </p:sp>
      <p:sp>
        <p:nvSpPr>
          <p:cNvPr id="18" name="Rectangle 17">
            <a:extLst>
              <a:ext uri="{FF2B5EF4-FFF2-40B4-BE49-F238E27FC236}">
                <a16:creationId xmlns:a16="http://schemas.microsoft.com/office/drawing/2014/main" id="{97B200F2-6C52-4A69-97CC-E8F104DE405F}"/>
              </a:ext>
            </a:extLst>
          </p:cNvPr>
          <p:cNvSpPr/>
          <p:nvPr/>
        </p:nvSpPr>
        <p:spPr>
          <a:xfrm>
            <a:off x="762000" y="5562600"/>
            <a:ext cx="7753350" cy="685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t>With K = 1, the single nearest neighbor, what is the class?  What about k=2?  K=3?</a:t>
            </a:r>
          </a:p>
        </p:txBody>
      </p:sp>
      <p:sp>
        <p:nvSpPr>
          <p:cNvPr id="10" name="Date Placeholder 4"/>
          <p:cNvSpPr>
            <a:spLocks noGrp="1"/>
          </p:cNvSpPr>
          <p:nvPr>
            <p:ph type="dt" sz="half" idx="10"/>
          </p:nvPr>
        </p:nvSpPr>
        <p:spPr>
          <a:xfrm>
            <a:off x="628650" y="6356351"/>
            <a:ext cx="2057400" cy="365125"/>
          </a:xfrm>
        </p:spPr>
        <p:txBody>
          <a:bodyPr/>
          <a:lstStyle/>
          <a:p>
            <a:fld id="{9B19E99B-5349-415A-8E56-8E989211A366}" type="datetime1">
              <a:rPr lang="en-US" smtClean="0"/>
              <a:t>10/18/21</a:t>
            </a:fld>
            <a:endParaRPr lang="en-US"/>
          </a:p>
        </p:txBody>
      </p:sp>
      <p:sp>
        <p:nvSpPr>
          <p:cNvPr id="11" name="Footer Placeholder 5"/>
          <p:cNvSpPr>
            <a:spLocks noGrp="1"/>
          </p:cNvSpPr>
          <p:nvPr>
            <p:ph type="ftr" sz="quarter" idx="3"/>
          </p:nvPr>
        </p:nvSpPr>
        <p:spPr>
          <a:xfrm>
            <a:off x="3028950" y="6356351"/>
            <a:ext cx="3086100" cy="365125"/>
          </a:xfrm>
        </p:spPr>
        <p:txBody>
          <a:bodyPr vert="horz" lIns="91440" tIns="45720" rIns="91440" bIns="45720" rtlCol="0" anchor="ctr"/>
          <a:lstStyle/>
          <a:p>
            <a:pPr algn="ctr" defTabSz="914400"/>
            <a:r>
              <a:rPr lang="en-US" sz="900">
                <a:solidFill>
                  <a:schemeClr val="tx1">
                    <a:tint val="75000"/>
                  </a:schemeClr>
                </a:solidFill>
              </a:rPr>
              <a:t>Kwartler CSCI S-96</a:t>
            </a:r>
            <a:endParaRPr lang="en-US" sz="900" dirty="0">
              <a:solidFill>
                <a:schemeClr val="tx1">
                  <a:tint val="75000"/>
                </a:schemeClr>
              </a:solidFill>
            </a:endParaRPr>
          </a:p>
        </p:txBody>
      </p:sp>
      <p:sp>
        <p:nvSpPr>
          <p:cNvPr id="12" name="Slide Number Placeholder 6"/>
          <p:cNvSpPr>
            <a:spLocks noGrp="1"/>
          </p:cNvSpPr>
          <p:nvPr>
            <p:ph type="sldNum" sz="quarter" idx="12"/>
          </p:nvPr>
        </p:nvSpPr>
        <p:spPr>
          <a:xfrm>
            <a:off x="6457950" y="6356351"/>
            <a:ext cx="857250" cy="365125"/>
          </a:xfrm>
        </p:spPr>
        <p:txBody>
          <a:bodyPr/>
          <a:lstStyle/>
          <a:p>
            <a:r>
              <a:rPr lang="en-US" dirty="0"/>
              <a:t>23</a:t>
            </a:r>
          </a:p>
        </p:txBody>
      </p:sp>
    </p:spTree>
    <p:extLst>
      <p:ext uri="{BB962C8B-B14F-4D97-AF65-F5344CB8AC3E}">
        <p14:creationId xmlns:p14="http://schemas.microsoft.com/office/powerpoint/2010/main" val="251583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8268" name="think-cell Slide" r:id="rId4" imgW="270" imgH="270" progId="TCLayout.ActiveDocument.1">
                  <p:embed/>
                </p:oleObj>
              </mc:Choice>
              <mc:Fallback>
                <p:oleObj name="think-cell Slide" r:id="rId4" imgW="270" imgH="270" progId="TCLayout.ActiveDocument.1">
                  <p:embed/>
                  <p:pic>
                    <p:nvPicPr>
                      <p:cNvPr id="6" name="Object 5"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p:ph type="title"/>
          </p:nvPr>
        </p:nvSpPr>
        <p:spPr>
          <a:xfrm>
            <a:off x="228600" y="365126"/>
            <a:ext cx="8805744" cy="591477"/>
          </a:xfrm>
        </p:spPr>
        <p:txBody>
          <a:bodyPr/>
          <a:lstStyle/>
          <a:p>
            <a:r>
              <a:rPr lang="en-US" sz="3600" dirty="0"/>
              <a:t>K = 1</a:t>
            </a:r>
          </a:p>
        </p:txBody>
      </p:sp>
      <p:sp>
        <p:nvSpPr>
          <p:cNvPr id="4" name="Content Placeholder 3"/>
          <p:cNvSpPr>
            <a:spLocks noGrp="1"/>
          </p:cNvSpPr>
          <p:nvPr>
            <p:ph sz="half" idx="2"/>
          </p:nvPr>
        </p:nvSpPr>
        <p:spPr/>
        <p:txBody>
          <a:bodyPr/>
          <a:lstStyle/>
          <a:p>
            <a:r>
              <a:rPr lang="en-US" dirty="0"/>
              <a:t>East Cleveland</a:t>
            </a:r>
          </a:p>
          <a:p>
            <a:pPr lvl="1"/>
            <a:endParaRPr lang="en-US" baseline="30000" dirty="0"/>
          </a:p>
          <a:p>
            <a:pPr lvl="1"/>
            <a:r>
              <a:rPr lang="en-US" dirty="0"/>
              <a:t>5 Beds</a:t>
            </a:r>
          </a:p>
          <a:p>
            <a:pPr lvl="1"/>
            <a:r>
              <a:rPr lang="en-US" dirty="0"/>
              <a:t>1.5 Bath</a:t>
            </a:r>
          </a:p>
          <a:p>
            <a:pPr lvl="1"/>
            <a:r>
              <a:rPr lang="en-US" dirty="0"/>
              <a:t>1136 </a:t>
            </a:r>
            <a:r>
              <a:rPr lang="en-US" dirty="0" err="1"/>
              <a:t>sqft</a:t>
            </a:r>
            <a:endParaRPr lang="en-US" dirty="0"/>
          </a:p>
          <a:p>
            <a:pPr lvl="1"/>
            <a:r>
              <a:rPr lang="en-US" dirty="0"/>
              <a:t>$48K</a:t>
            </a:r>
          </a:p>
        </p:txBody>
      </p:sp>
      <p:sp>
        <p:nvSpPr>
          <p:cNvPr id="5" name="Text Placeholder 4"/>
          <p:cNvSpPr>
            <a:spLocks noGrp="1"/>
          </p:cNvSpPr>
          <p:nvPr>
            <p:ph type="body" sz="quarter" idx="3"/>
          </p:nvPr>
        </p:nvSpPr>
        <p:spPr/>
        <p:txBody>
          <a:bodyPr/>
          <a:lstStyle/>
          <a:p>
            <a:r>
              <a:rPr lang="en-US" dirty="0"/>
              <a:t>In our example…</a:t>
            </a:r>
          </a:p>
        </p:txBody>
      </p:sp>
      <p:pic>
        <p:nvPicPr>
          <p:cNvPr id="76803"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449644" y="2298273"/>
            <a:ext cx="4584700" cy="275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 Placeholder 7"/>
          <p:cNvSpPr>
            <a:spLocks noGrp="1"/>
          </p:cNvSpPr>
          <p:nvPr>
            <p:ph type="body" idx="1"/>
          </p:nvPr>
        </p:nvSpPr>
        <p:spPr/>
        <p:txBody>
          <a:bodyPr>
            <a:normAutofit/>
          </a:bodyPr>
          <a:lstStyle/>
          <a:p>
            <a:r>
              <a:rPr lang="en-US" dirty="0"/>
              <a:t>This unknown case is in…</a:t>
            </a:r>
          </a:p>
        </p:txBody>
      </p:sp>
      <p:cxnSp>
        <p:nvCxnSpPr>
          <p:cNvPr id="13" name="Straight Connector 12"/>
          <p:cNvCxnSpPr/>
          <p:nvPr/>
        </p:nvCxnSpPr>
        <p:spPr>
          <a:xfrm flipV="1">
            <a:off x="6741994" y="2797791"/>
            <a:ext cx="1050606" cy="746596"/>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6764144" y="3544387"/>
            <a:ext cx="734484" cy="454407"/>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rot="19433532">
            <a:off x="6922444" y="2943330"/>
            <a:ext cx="609462" cy="276999"/>
          </a:xfrm>
          <a:prstGeom prst="rect">
            <a:avLst/>
          </a:prstGeom>
          <a:noFill/>
        </p:spPr>
        <p:txBody>
          <a:bodyPr wrap="none" rtlCol="0">
            <a:spAutoFit/>
          </a:bodyPr>
          <a:lstStyle/>
          <a:p>
            <a:r>
              <a:rPr lang="en-US" sz="1200" dirty="0"/>
              <a:t>16003</a:t>
            </a:r>
          </a:p>
        </p:txBody>
      </p:sp>
      <p:sp>
        <p:nvSpPr>
          <p:cNvPr id="29" name="TextBox 28"/>
          <p:cNvSpPr txBox="1"/>
          <p:nvPr/>
        </p:nvSpPr>
        <p:spPr>
          <a:xfrm rot="1971942">
            <a:off x="6937628" y="3565020"/>
            <a:ext cx="524503" cy="276999"/>
          </a:xfrm>
          <a:prstGeom prst="rect">
            <a:avLst/>
          </a:prstGeom>
          <a:noFill/>
        </p:spPr>
        <p:txBody>
          <a:bodyPr wrap="none" rtlCol="0">
            <a:spAutoFit/>
          </a:bodyPr>
          <a:lstStyle/>
          <a:p>
            <a:r>
              <a:rPr lang="en-US" sz="1200" dirty="0"/>
              <a:t>9003</a:t>
            </a:r>
          </a:p>
        </p:txBody>
      </p:sp>
      <p:sp>
        <p:nvSpPr>
          <p:cNvPr id="12" name="Rectangle 11">
            <a:extLst>
              <a:ext uri="{FF2B5EF4-FFF2-40B4-BE49-F238E27FC236}">
                <a16:creationId xmlns:a16="http://schemas.microsoft.com/office/drawing/2014/main" id="{B8AEBB6E-1AFB-4ECC-A31A-88CADEA9C1D1}"/>
              </a:ext>
            </a:extLst>
          </p:cNvPr>
          <p:cNvSpPr/>
          <p:nvPr/>
        </p:nvSpPr>
        <p:spPr>
          <a:xfrm>
            <a:off x="762000" y="5562600"/>
            <a:ext cx="7753350" cy="685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t>The KNN algorithm would have correctly identified East Cleveland if K = 1.  Remember the algorithm performs this along more than 2 dimensions, in hyperspace.</a:t>
            </a:r>
          </a:p>
        </p:txBody>
      </p:sp>
      <p:sp>
        <p:nvSpPr>
          <p:cNvPr id="14" name="Date Placeholder 4"/>
          <p:cNvSpPr>
            <a:spLocks noGrp="1"/>
          </p:cNvSpPr>
          <p:nvPr>
            <p:ph type="dt" sz="half" idx="10"/>
          </p:nvPr>
        </p:nvSpPr>
        <p:spPr>
          <a:xfrm>
            <a:off x="628650" y="6356351"/>
            <a:ext cx="2057400" cy="365125"/>
          </a:xfrm>
        </p:spPr>
        <p:txBody>
          <a:bodyPr/>
          <a:lstStyle/>
          <a:p>
            <a:fld id="{9B19E99B-5349-415A-8E56-8E989211A366}" type="datetime1">
              <a:rPr lang="en-US" smtClean="0"/>
              <a:t>10/18/21</a:t>
            </a:fld>
            <a:endParaRPr lang="en-US"/>
          </a:p>
        </p:txBody>
      </p:sp>
      <p:sp>
        <p:nvSpPr>
          <p:cNvPr id="15" name="Footer Placeholder 5"/>
          <p:cNvSpPr>
            <a:spLocks noGrp="1"/>
          </p:cNvSpPr>
          <p:nvPr>
            <p:ph type="ftr" sz="quarter" idx="3"/>
          </p:nvPr>
        </p:nvSpPr>
        <p:spPr>
          <a:xfrm>
            <a:off x="3028950" y="6356351"/>
            <a:ext cx="3086100" cy="365125"/>
          </a:xfrm>
        </p:spPr>
        <p:txBody>
          <a:bodyPr vert="horz" lIns="91440" tIns="45720" rIns="91440" bIns="45720" rtlCol="0" anchor="ctr"/>
          <a:lstStyle/>
          <a:p>
            <a:pPr algn="ctr" defTabSz="914400"/>
            <a:r>
              <a:rPr lang="en-US" sz="900">
                <a:solidFill>
                  <a:schemeClr val="tx1">
                    <a:tint val="75000"/>
                  </a:schemeClr>
                </a:solidFill>
              </a:rPr>
              <a:t>Kwartler CSCI S-96</a:t>
            </a:r>
            <a:endParaRPr lang="en-US" sz="900" dirty="0">
              <a:solidFill>
                <a:schemeClr val="tx1">
                  <a:tint val="75000"/>
                </a:schemeClr>
              </a:solidFill>
            </a:endParaRPr>
          </a:p>
        </p:txBody>
      </p:sp>
      <p:sp>
        <p:nvSpPr>
          <p:cNvPr id="16" name="Slide Number Placeholder 6"/>
          <p:cNvSpPr>
            <a:spLocks noGrp="1"/>
          </p:cNvSpPr>
          <p:nvPr>
            <p:ph type="sldNum" sz="quarter" idx="12"/>
          </p:nvPr>
        </p:nvSpPr>
        <p:spPr>
          <a:xfrm>
            <a:off x="6457950" y="6356351"/>
            <a:ext cx="857250" cy="365125"/>
          </a:xfrm>
        </p:spPr>
        <p:txBody>
          <a:bodyPr/>
          <a:lstStyle/>
          <a:p>
            <a:r>
              <a:rPr lang="en-US" dirty="0"/>
              <a:t>24</a:t>
            </a:r>
          </a:p>
        </p:txBody>
      </p:sp>
    </p:spTree>
    <p:extLst>
      <p:ext uri="{BB962C8B-B14F-4D97-AF65-F5344CB8AC3E}">
        <p14:creationId xmlns:p14="http://schemas.microsoft.com/office/powerpoint/2010/main" val="5664445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251" name="think-cell Slide" r:id="rId4" imgW="270" imgH="270" progId="TCLayout.ActiveDocument.1">
                  <p:embed/>
                </p:oleObj>
              </mc:Choice>
              <mc:Fallback>
                <p:oleObj name="think-cell Slide" r:id="rId4" imgW="270" imgH="270" progId="TCLayout.ActiveDocument.1">
                  <p:embed/>
                  <p:pic>
                    <p:nvPicPr>
                      <p:cNvPr id="6" name="Object 5"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p:ph type="title"/>
          </p:nvPr>
        </p:nvSpPr>
        <p:spPr>
          <a:xfrm>
            <a:off x="228600" y="365126"/>
            <a:ext cx="8686800" cy="591477"/>
          </a:xfrm>
        </p:spPr>
        <p:txBody>
          <a:bodyPr/>
          <a:lstStyle/>
          <a:p>
            <a:r>
              <a:rPr lang="en-US" sz="3200" dirty="0"/>
              <a:t>K is a tuning parameter the practitioner chooses.</a:t>
            </a:r>
          </a:p>
        </p:txBody>
      </p:sp>
      <p:sp>
        <p:nvSpPr>
          <p:cNvPr id="4" name="Content Placeholder 3"/>
          <p:cNvSpPr>
            <a:spLocks noGrp="1"/>
          </p:cNvSpPr>
          <p:nvPr>
            <p:ph sz="half" idx="2"/>
          </p:nvPr>
        </p:nvSpPr>
        <p:spPr>
          <a:xfrm>
            <a:off x="297495" y="1956431"/>
            <a:ext cx="3705336" cy="3453769"/>
          </a:xfrm>
        </p:spPr>
        <p:txBody>
          <a:bodyPr>
            <a:normAutofit/>
          </a:bodyPr>
          <a:lstStyle/>
          <a:p>
            <a:r>
              <a:rPr lang="en-US" sz="1600" dirty="0"/>
              <a:t>Measured in hyperspace (many attributes not just 2)</a:t>
            </a:r>
          </a:p>
          <a:p>
            <a:pPr marL="0" indent="0">
              <a:buNone/>
            </a:pPr>
            <a:endParaRPr lang="en-US" sz="1600" dirty="0"/>
          </a:p>
          <a:p>
            <a:r>
              <a:rPr lang="en-US" sz="1600" dirty="0"/>
              <a:t>Ties are randomly chosen for even number K but can be avoided using odd number K.</a:t>
            </a:r>
          </a:p>
          <a:p>
            <a:pPr marL="0" indent="0">
              <a:buNone/>
            </a:pPr>
            <a:endParaRPr lang="en-US" sz="1600" dirty="0"/>
          </a:p>
          <a:p>
            <a:r>
              <a:rPr lang="en-US" sz="1600" dirty="0"/>
              <a:t>Returned results can be either the class (east or west) or the probability of a particular class.</a:t>
            </a:r>
          </a:p>
        </p:txBody>
      </p:sp>
      <p:sp>
        <p:nvSpPr>
          <p:cNvPr id="5" name="Text Placeholder 4"/>
          <p:cNvSpPr>
            <a:spLocks noGrp="1"/>
          </p:cNvSpPr>
          <p:nvPr>
            <p:ph type="body" sz="quarter" idx="3"/>
          </p:nvPr>
        </p:nvSpPr>
        <p:spPr/>
        <p:txBody>
          <a:bodyPr/>
          <a:lstStyle/>
          <a:p>
            <a:r>
              <a:rPr lang="en-US" dirty="0"/>
              <a:t>In our example…</a:t>
            </a:r>
          </a:p>
        </p:txBody>
      </p:sp>
      <p:pic>
        <p:nvPicPr>
          <p:cNvPr id="76803"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449644" y="2298273"/>
            <a:ext cx="4584700" cy="275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 Placeholder 7"/>
          <p:cNvSpPr>
            <a:spLocks noGrp="1"/>
          </p:cNvSpPr>
          <p:nvPr>
            <p:ph type="body" idx="1"/>
          </p:nvPr>
        </p:nvSpPr>
        <p:spPr>
          <a:xfrm>
            <a:off x="291633" y="1136142"/>
            <a:ext cx="3868340" cy="823912"/>
          </a:xfrm>
        </p:spPr>
        <p:txBody>
          <a:bodyPr>
            <a:normAutofit/>
          </a:bodyPr>
          <a:lstStyle/>
          <a:p>
            <a:r>
              <a:rPr lang="en-US" dirty="0"/>
              <a:t>You will have to specify how many neighbors are to be looked at.</a:t>
            </a:r>
          </a:p>
        </p:txBody>
      </p:sp>
      <p:cxnSp>
        <p:nvCxnSpPr>
          <p:cNvPr id="13" name="Straight Connector 12"/>
          <p:cNvCxnSpPr/>
          <p:nvPr/>
        </p:nvCxnSpPr>
        <p:spPr>
          <a:xfrm flipV="1">
            <a:off x="6741994" y="2797791"/>
            <a:ext cx="1050606" cy="746596"/>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6764144" y="3544387"/>
            <a:ext cx="734484" cy="454407"/>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rot="19433532">
            <a:off x="6922444" y="2943330"/>
            <a:ext cx="609462" cy="276999"/>
          </a:xfrm>
          <a:prstGeom prst="rect">
            <a:avLst/>
          </a:prstGeom>
          <a:noFill/>
        </p:spPr>
        <p:txBody>
          <a:bodyPr wrap="none" rtlCol="0">
            <a:spAutoFit/>
          </a:bodyPr>
          <a:lstStyle/>
          <a:p>
            <a:r>
              <a:rPr lang="en-US" sz="1200" dirty="0"/>
              <a:t>16003</a:t>
            </a:r>
          </a:p>
        </p:txBody>
      </p:sp>
      <p:sp>
        <p:nvSpPr>
          <p:cNvPr id="29" name="TextBox 28"/>
          <p:cNvSpPr txBox="1"/>
          <p:nvPr/>
        </p:nvSpPr>
        <p:spPr>
          <a:xfrm rot="1971942">
            <a:off x="6937628" y="3565020"/>
            <a:ext cx="524503" cy="276999"/>
          </a:xfrm>
          <a:prstGeom prst="rect">
            <a:avLst/>
          </a:prstGeom>
          <a:noFill/>
        </p:spPr>
        <p:txBody>
          <a:bodyPr wrap="none" rtlCol="0">
            <a:spAutoFit/>
          </a:bodyPr>
          <a:lstStyle/>
          <a:p>
            <a:r>
              <a:rPr lang="en-US" sz="1200" dirty="0"/>
              <a:t>9003</a:t>
            </a:r>
          </a:p>
        </p:txBody>
      </p:sp>
      <p:cxnSp>
        <p:nvCxnSpPr>
          <p:cNvPr id="12" name="Straight Connector 11"/>
          <p:cNvCxnSpPr/>
          <p:nvPr/>
        </p:nvCxnSpPr>
        <p:spPr>
          <a:xfrm flipV="1">
            <a:off x="6701050" y="2790355"/>
            <a:ext cx="152400" cy="754032"/>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rot="16903386">
            <a:off x="6381082" y="2943329"/>
            <a:ext cx="609462" cy="276999"/>
          </a:xfrm>
          <a:prstGeom prst="rect">
            <a:avLst/>
          </a:prstGeom>
          <a:noFill/>
        </p:spPr>
        <p:txBody>
          <a:bodyPr wrap="none" rtlCol="0">
            <a:spAutoFit/>
          </a:bodyPr>
          <a:lstStyle/>
          <a:p>
            <a:r>
              <a:rPr lang="en-US" sz="1200" dirty="0"/>
              <a:t>17000</a:t>
            </a:r>
          </a:p>
        </p:txBody>
      </p:sp>
      <p:sp>
        <p:nvSpPr>
          <p:cNvPr id="10" name="TextBox 9"/>
          <p:cNvSpPr txBox="1"/>
          <p:nvPr/>
        </p:nvSpPr>
        <p:spPr>
          <a:xfrm>
            <a:off x="304799" y="5587157"/>
            <a:ext cx="8729545" cy="73866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K=1 of only these 2 variables would say it is East Cleveland with a 100% certainty.</a:t>
            </a:r>
          </a:p>
          <a:p>
            <a:r>
              <a:rPr lang="en-US" i="0" dirty="0"/>
              <a:t>K=3 of only these 2 variables would say it is East Cleveland with a 66% probability. </a:t>
            </a:r>
          </a:p>
          <a:p>
            <a:r>
              <a:rPr lang="en-US" i="0" dirty="0"/>
              <a:t>Review confusion table to get to an acceptable K. </a:t>
            </a:r>
          </a:p>
        </p:txBody>
      </p:sp>
      <p:sp>
        <p:nvSpPr>
          <p:cNvPr id="11" name="TextBox 10"/>
          <p:cNvSpPr txBox="1"/>
          <p:nvPr/>
        </p:nvSpPr>
        <p:spPr>
          <a:xfrm>
            <a:off x="4457922" y="5054173"/>
            <a:ext cx="3712876" cy="430887"/>
          </a:xfrm>
          <a:prstGeom prst="rect">
            <a:avLst/>
          </a:prstGeom>
          <a:noFill/>
        </p:spPr>
        <p:txBody>
          <a:bodyPr wrap="none" rtlCol="0">
            <a:spAutoFit/>
          </a:bodyPr>
          <a:lstStyle/>
          <a:p>
            <a:r>
              <a:rPr lang="en-US" sz="1100" dirty="0"/>
              <a:t>*scale is misleading because of attributes order of magnitude</a:t>
            </a:r>
          </a:p>
          <a:p>
            <a:r>
              <a:rPr lang="en-US" sz="1100" dirty="0"/>
              <a:t>Remember to normalize!</a:t>
            </a:r>
          </a:p>
        </p:txBody>
      </p:sp>
      <p:sp>
        <p:nvSpPr>
          <p:cNvPr id="17" name="Date Placeholder 4"/>
          <p:cNvSpPr>
            <a:spLocks noGrp="1"/>
          </p:cNvSpPr>
          <p:nvPr>
            <p:ph type="dt" sz="half" idx="10"/>
          </p:nvPr>
        </p:nvSpPr>
        <p:spPr>
          <a:xfrm>
            <a:off x="628650" y="6356351"/>
            <a:ext cx="2057400" cy="365125"/>
          </a:xfrm>
        </p:spPr>
        <p:txBody>
          <a:bodyPr/>
          <a:lstStyle/>
          <a:p>
            <a:fld id="{9B19E99B-5349-415A-8E56-8E989211A366}" type="datetime1">
              <a:rPr lang="en-US" smtClean="0"/>
              <a:t>10/18/21</a:t>
            </a:fld>
            <a:endParaRPr lang="en-US"/>
          </a:p>
        </p:txBody>
      </p:sp>
      <p:sp>
        <p:nvSpPr>
          <p:cNvPr id="18" name="Footer Placeholder 5"/>
          <p:cNvSpPr>
            <a:spLocks noGrp="1"/>
          </p:cNvSpPr>
          <p:nvPr>
            <p:ph type="ftr" sz="quarter" idx="3"/>
          </p:nvPr>
        </p:nvSpPr>
        <p:spPr>
          <a:xfrm>
            <a:off x="3028950" y="6356351"/>
            <a:ext cx="3086100" cy="365125"/>
          </a:xfrm>
        </p:spPr>
        <p:txBody>
          <a:bodyPr vert="horz" lIns="91440" tIns="45720" rIns="91440" bIns="45720" rtlCol="0" anchor="ctr"/>
          <a:lstStyle/>
          <a:p>
            <a:pPr algn="ctr" defTabSz="914400"/>
            <a:r>
              <a:rPr lang="en-US" sz="900">
                <a:solidFill>
                  <a:schemeClr val="tx1">
                    <a:tint val="75000"/>
                  </a:schemeClr>
                </a:solidFill>
              </a:rPr>
              <a:t>Kwartler CSCI S-96</a:t>
            </a:r>
            <a:endParaRPr lang="en-US" sz="900" dirty="0">
              <a:solidFill>
                <a:schemeClr val="tx1">
                  <a:tint val="75000"/>
                </a:schemeClr>
              </a:solidFill>
            </a:endParaRPr>
          </a:p>
        </p:txBody>
      </p:sp>
      <p:sp>
        <p:nvSpPr>
          <p:cNvPr id="19" name="Slide Number Placeholder 6"/>
          <p:cNvSpPr>
            <a:spLocks noGrp="1"/>
          </p:cNvSpPr>
          <p:nvPr>
            <p:ph type="sldNum" sz="quarter" idx="12"/>
          </p:nvPr>
        </p:nvSpPr>
        <p:spPr>
          <a:xfrm>
            <a:off x="6457950" y="6356351"/>
            <a:ext cx="857250" cy="365125"/>
          </a:xfrm>
        </p:spPr>
        <p:txBody>
          <a:bodyPr/>
          <a:lstStyle/>
          <a:p>
            <a:r>
              <a:rPr lang="en-US" dirty="0"/>
              <a:t>25</a:t>
            </a:r>
          </a:p>
        </p:txBody>
      </p:sp>
    </p:spTree>
    <p:extLst>
      <p:ext uri="{BB962C8B-B14F-4D97-AF65-F5344CB8AC3E}">
        <p14:creationId xmlns:p14="http://schemas.microsoft.com/office/powerpoint/2010/main" val="3123445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A20D1-C38F-40A5-B020-EBD3D0FC1155}"/>
              </a:ext>
            </a:extLst>
          </p:cNvPr>
          <p:cNvSpPr>
            <a:spLocks noGrp="1"/>
          </p:cNvSpPr>
          <p:nvPr>
            <p:ph type="ctrTitle"/>
          </p:nvPr>
        </p:nvSpPr>
        <p:spPr/>
        <p:txBody>
          <a:bodyPr/>
          <a:lstStyle/>
          <a:p>
            <a:r>
              <a:rPr lang="en-US" dirty="0"/>
              <a:t>KNN</a:t>
            </a:r>
          </a:p>
        </p:txBody>
      </p:sp>
      <p:sp>
        <p:nvSpPr>
          <p:cNvPr id="3" name="Subtitle 2">
            <a:extLst>
              <a:ext uri="{FF2B5EF4-FFF2-40B4-BE49-F238E27FC236}">
                <a16:creationId xmlns:a16="http://schemas.microsoft.com/office/drawing/2014/main" id="{629F9E77-3FDD-40CA-82E9-3C67E139D3A1}"/>
              </a:ext>
            </a:extLst>
          </p:cNvPr>
          <p:cNvSpPr>
            <a:spLocks noGrp="1"/>
          </p:cNvSpPr>
          <p:nvPr>
            <p:ph type="subTitle" idx="1"/>
          </p:nvPr>
        </p:nvSpPr>
        <p:spPr/>
        <p:txBody>
          <a:bodyPr/>
          <a:lstStyle/>
          <a:p>
            <a:endParaRPr lang="en-US"/>
          </a:p>
        </p:txBody>
      </p:sp>
      <p:sp>
        <p:nvSpPr>
          <p:cNvPr id="4" name="Date Placeholder 3">
            <a:extLst>
              <a:ext uri="{FF2B5EF4-FFF2-40B4-BE49-F238E27FC236}">
                <a16:creationId xmlns:a16="http://schemas.microsoft.com/office/drawing/2014/main" id="{8909B2EE-DD66-4058-A696-AC289906954A}"/>
              </a:ext>
            </a:extLst>
          </p:cNvPr>
          <p:cNvSpPr>
            <a:spLocks noGrp="1"/>
          </p:cNvSpPr>
          <p:nvPr>
            <p:ph type="dt" sz="half" idx="10"/>
          </p:nvPr>
        </p:nvSpPr>
        <p:spPr/>
        <p:txBody>
          <a:bodyPr/>
          <a:lstStyle/>
          <a:p>
            <a:fld id="{5738B90E-0779-4C36-915C-6F05FCD89456}" type="datetime1">
              <a:rPr lang="en-US" smtClean="0"/>
              <a:t>10/18/21</a:t>
            </a:fld>
            <a:endParaRPr lang="en-US"/>
          </a:p>
        </p:txBody>
      </p:sp>
      <p:sp>
        <p:nvSpPr>
          <p:cNvPr id="5" name="Slide Number Placeholder 4">
            <a:extLst>
              <a:ext uri="{FF2B5EF4-FFF2-40B4-BE49-F238E27FC236}">
                <a16:creationId xmlns:a16="http://schemas.microsoft.com/office/drawing/2014/main" id="{A46ACE7D-882D-448A-8D8E-544494B44B9F}"/>
              </a:ext>
            </a:extLst>
          </p:cNvPr>
          <p:cNvSpPr>
            <a:spLocks noGrp="1"/>
          </p:cNvSpPr>
          <p:nvPr>
            <p:ph type="sldNum" sz="quarter" idx="12"/>
          </p:nvPr>
        </p:nvSpPr>
        <p:spPr/>
        <p:txBody>
          <a:bodyPr/>
          <a:lstStyle/>
          <a:p>
            <a:fld id="{37290FF7-652B-4475-AEAB-8B1A5D23AE09}" type="slidenum">
              <a:rPr lang="en-US" smtClean="0"/>
              <a:t>2</a:t>
            </a:fld>
            <a:endParaRPr lang="en-US"/>
          </a:p>
        </p:txBody>
      </p:sp>
      <p:sp>
        <p:nvSpPr>
          <p:cNvPr id="7" name="Footer Placeholder 4"/>
          <p:cNvSpPr>
            <a:spLocks noGrp="1"/>
          </p:cNvSpPr>
          <p:nvPr>
            <p:ph type="ftr" sz="quarter" idx="3"/>
          </p:nvPr>
        </p:nvSpPr>
        <p:spPr>
          <a:xfrm>
            <a:off x="3028950" y="6356351"/>
            <a:ext cx="3086100" cy="365125"/>
          </a:xfrm>
        </p:spPr>
        <p:txBody>
          <a:bodyPr/>
          <a:lstStyle/>
          <a:p>
            <a:r>
              <a:rPr lang="en-US" dirty="0"/>
              <a:t>Kwartler CSCI E-96</a:t>
            </a:r>
          </a:p>
        </p:txBody>
      </p:sp>
    </p:spTree>
    <p:extLst>
      <p:ext uri="{BB962C8B-B14F-4D97-AF65-F5344CB8AC3E}">
        <p14:creationId xmlns:p14="http://schemas.microsoft.com/office/powerpoint/2010/main" val="22678102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9236" name="think-cell Slide" r:id="rId4" imgW="270" imgH="270" progId="TCLayout.ActiveDocument.1">
                  <p:embed/>
                </p:oleObj>
              </mc:Choice>
              <mc:Fallback>
                <p:oleObj name="think-cell Slide" r:id="rId4" imgW="270" imgH="270" progId="TCLayout.ActiveDocument.1">
                  <p:embed/>
                  <p:pic>
                    <p:nvPicPr>
                      <p:cNvPr id="6" name="Object 5"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p:ph type="title"/>
          </p:nvPr>
        </p:nvSpPr>
        <p:spPr>
          <a:xfrm>
            <a:off x="228600" y="365126"/>
            <a:ext cx="8686800" cy="591477"/>
          </a:xfrm>
        </p:spPr>
        <p:txBody>
          <a:bodyPr/>
          <a:lstStyle/>
          <a:p>
            <a:r>
              <a:rPr lang="en-US" sz="3200" dirty="0"/>
              <a:t>K is a tuning parameter the practitioner chooses.</a:t>
            </a:r>
          </a:p>
        </p:txBody>
      </p:sp>
      <p:sp>
        <p:nvSpPr>
          <p:cNvPr id="17" name="Date Placeholder 4"/>
          <p:cNvSpPr>
            <a:spLocks noGrp="1"/>
          </p:cNvSpPr>
          <p:nvPr>
            <p:ph type="dt" sz="half" idx="10"/>
          </p:nvPr>
        </p:nvSpPr>
        <p:spPr>
          <a:xfrm>
            <a:off x="628650" y="6356351"/>
            <a:ext cx="2057400" cy="365125"/>
          </a:xfrm>
        </p:spPr>
        <p:txBody>
          <a:bodyPr/>
          <a:lstStyle/>
          <a:p>
            <a:fld id="{9B19E99B-5349-415A-8E56-8E989211A366}" type="datetime1">
              <a:rPr lang="en-US" smtClean="0"/>
              <a:t>10/18/21</a:t>
            </a:fld>
            <a:endParaRPr lang="en-US"/>
          </a:p>
        </p:txBody>
      </p:sp>
      <p:sp>
        <p:nvSpPr>
          <p:cNvPr id="18" name="Footer Placeholder 5"/>
          <p:cNvSpPr>
            <a:spLocks noGrp="1"/>
          </p:cNvSpPr>
          <p:nvPr>
            <p:ph type="ftr" sz="quarter" idx="3"/>
          </p:nvPr>
        </p:nvSpPr>
        <p:spPr>
          <a:xfrm>
            <a:off x="3028950" y="6356351"/>
            <a:ext cx="3086100" cy="365125"/>
          </a:xfrm>
        </p:spPr>
        <p:txBody>
          <a:bodyPr vert="horz" lIns="91440" tIns="45720" rIns="91440" bIns="45720" rtlCol="0" anchor="ctr"/>
          <a:lstStyle/>
          <a:p>
            <a:pPr algn="ctr" defTabSz="914400"/>
            <a:r>
              <a:rPr lang="en-US" sz="900">
                <a:solidFill>
                  <a:schemeClr val="tx1">
                    <a:tint val="75000"/>
                  </a:schemeClr>
                </a:solidFill>
              </a:rPr>
              <a:t>Kwartler CSCI S-96</a:t>
            </a:r>
            <a:endParaRPr lang="en-US" sz="900" dirty="0">
              <a:solidFill>
                <a:schemeClr val="tx1">
                  <a:tint val="75000"/>
                </a:schemeClr>
              </a:solidFill>
            </a:endParaRPr>
          </a:p>
        </p:txBody>
      </p:sp>
      <p:sp>
        <p:nvSpPr>
          <p:cNvPr id="19" name="Slide Number Placeholder 6"/>
          <p:cNvSpPr>
            <a:spLocks noGrp="1"/>
          </p:cNvSpPr>
          <p:nvPr>
            <p:ph type="sldNum" sz="quarter" idx="12"/>
          </p:nvPr>
        </p:nvSpPr>
        <p:spPr>
          <a:xfrm>
            <a:off x="6457950" y="6356351"/>
            <a:ext cx="857250" cy="365125"/>
          </a:xfrm>
        </p:spPr>
        <p:txBody>
          <a:bodyPr/>
          <a:lstStyle/>
          <a:p>
            <a:r>
              <a:rPr lang="en-US" dirty="0"/>
              <a:t>25</a:t>
            </a:r>
          </a:p>
        </p:txBody>
      </p:sp>
      <p:sp>
        <p:nvSpPr>
          <p:cNvPr id="21" name="TextBox 20">
            <a:extLst>
              <a:ext uri="{FF2B5EF4-FFF2-40B4-BE49-F238E27FC236}">
                <a16:creationId xmlns:a16="http://schemas.microsoft.com/office/drawing/2014/main" id="{039B366D-19D8-4420-8320-802D1E6EB6C8}"/>
              </a:ext>
            </a:extLst>
          </p:cNvPr>
          <p:cNvSpPr txBox="1"/>
          <p:nvPr/>
        </p:nvSpPr>
        <p:spPr>
          <a:xfrm>
            <a:off x="5857592" y="1376680"/>
            <a:ext cx="1841402" cy="369332"/>
          </a:xfrm>
          <a:prstGeom prst="rect">
            <a:avLst/>
          </a:prstGeom>
          <a:noFill/>
        </p:spPr>
        <p:txBody>
          <a:bodyPr wrap="none" rtlCol="0">
            <a:spAutoFit/>
          </a:bodyPr>
          <a:lstStyle/>
          <a:p>
            <a:r>
              <a:rPr lang="en-US" dirty="0"/>
              <a:t>Nearest Neighbor</a:t>
            </a:r>
          </a:p>
        </p:txBody>
      </p:sp>
      <p:sp>
        <p:nvSpPr>
          <p:cNvPr id="22" name="TextBox 21">
            <a:extLst>
              <a:ext uri="{FF2B5EF4-FFF2-40B4-BE49-F238E27FC236}">
                <a16:creationId xmlns:a16="http://schemas.microsoft.com/office/drawing/2014/main" id="{D23C9505-2385-4E5A-AE28-039D9DF7B9B4}"/>
              </a:ext>
            </a:extLst>
          </p:cNvPr>
          <p:cNvSpPr txBox="1"/>
          <p:nvPr/>
        </p:nvSpPr>
        <p:spPr>
          <a:xfrm>
            <a:off x="5302905" y="2016261"/>
            <a:ext cx="931665" cy="369332"/>
          </a:xfrm>
          <a:prstGeom prst="rect">
            <a:avLst/>
          </a:prstGeom>
          <a:noFill/>
        </p:spPr>
        <p:txBody>
          <a:bodyPr wrap="none" rtlCol="0">
            <a:spAutoFit/>
          </a:bodyPr>
          <a:lstStyle/>
          <a:p>
            <a:pPr marL="285750" indent="-285750">
              <a:buFont typeface="Arial" panose="020B0604020202020204" pitchFamily="34" charset="0"/>
              <a:buChar char="•"/>
            </a:pPr>
            <a:r>
              <a:rPr lang="en-US" dirty="0"/>
              <a:t>K = 1</a:t>
            </a:r>
          </a:p>
        </p:txBody>
      </p:sp>
      <p:pic>
        <p:nvPicPr>
          <p:cNvPr id="23" name="Picture 22">
            <a:extLst>
              <a:ext uri="{FF2B5EF4-FFF2-40B4-BE49-F238E27FC236}">
                <a16:creationId xmlns:a16="http://schemas.microsoft.com/office/drawing/2014/main" id="{10B0B18D-CFA2-4E23-A3FA-6C5BF24922BA}"/>
              </a:ext>
            </a:extLst>
          </p:cNvPr>
          <p:cNvPicPr>
            <a:picLocks noChangeAspect="1"/>
          </p:cNvPicPr>
          <p:nvPr/>
        </p:nvPicPr>
        <p:blipFill>
          <a:blip r:embed="rId6"/>
          <a:stretch>
            <a:fillRect/>
          </a:stretch>
        </p:blipFill>
        <p:spPr>
          <a:xfrm>
            <a:off x="6139492" y="2014118"/>
            <a:ext cx="447675" cy="371475"/>
          </a:xfrm>
          <a:prstGeom prst="rect">
            <a:avLst/>
          </a:prstGeom>
        </p:spPr>
      </p:pic>
      <p:pic>
        <p:nvPicPr>
          <p:cNvPr id="26" name="Picture 25">
            <a:extLst>
              <a:ext uri="{FF2B5EF4-FFF2-40B4-BE49-F238E27FC236}">
                <a16:creationId xmlns:a16="http://schemas.microsoft.com/office/drawing/2014/main" id="{A9FB0889-E77C-4ECB-A74A-41369BE1E84B}"/>
              </a:ext>
            </a:extLst>
          </p:cNvPr>
          <p:cNvPicPr>
            <a:picLocks noChangeAspect="1"/>
          </p:cNvPicPr>
          <p:nvPr/>
        </p:nvPicPr>
        <p:blipFill>
          <a:blip r:embed="rId7"/>
          <a:stretch>
            <a:fillRect/>
          </a:stretch>
        </p:blipFill>
        <p:spPr>
          <a:xfrm>
            <a:off x="7431730" y="2036826"/>
            <a:ext cx="409575" cy="342900"/>
          </a:xfrm>
          <a:prstGeom prst="rect">
            <a:avLst/>
          </a:prstGeom>
        </p:spPr>
      </p:pic>
      <p:pic>
        <p:nvPicPr>
          <p:cNvPr id="27" name="Picture 26">
            <a:extLst>
              <a:ext uri="{FF2B5EF4-FFF2-40B4-BE49-F238E27FC236}">
                <a16:creationId xmlns:a16="http://schemas.microsoft.com/office/drawing/2014/main" id="{E6D9CF1D-4E81-41A1-BE9E-13C55EB3566B}"/>
              </a:ext>
            </a:extLst>
          </p:cNvPr>
          <p:cNvPicPr>
            <a:picLocks noChangeAspect="1"/>
          </p:cNvPicPr>
          <p:nvPr/>
        </p:nvPicPr>
        <p:blipFill>
          <a:blip r:embed="rId8"/>
          <a:stretch>
            <a:fillRect/>
          </a:stretch>
        </p:blipFill>
        <p:spPr>
          <a:xfrm>
            <a:off x="7834673" y="3286854"/>
            <a:ext cx="361950" cy="333375"/>
          </a:xfrm>
          <a:prstGeom prst="rect">
            <a:avLst/>
          </a:prstGeom>
        </p:spPr>
      </p:pic>
      <p:pic>
        <p:nvPicPr>
          <p:cNvPr id="30" name="Picture 3">
            <a:extLst>
              <a:ext uri="{FF2B5EF4-FFF2-40B4-BE49-F238E27FC236}">
                <a16:creationId xmlns:a16="http://schemas.microsoft.com/office/drawing/2014/main" id="{C4F4A666-BE96-4731-A5A4-7588E39F04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05441" y="1560906"/>
            <a:ext cx="4584700" cy="275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31" name="Straight Connector 30">
            <a:extLst>
              <a:ext uri="{FF2B5EF4-FFF2-40B4-BE49-F238E27FC236}">
                <a16:creationId xmlns:a16="http://schemas.microsoft.com/office/drawing/2014/main" id="{5C7A4E69-D4E4-4E4A-818F-98CF63BE7151}"/>
              </a:ext>
            </a:extLst>
          </p:cNvPr>
          <p:cNvCxnSpPr/>
          <p:nvPr/>
        </p:nvCxnSpPr>
        <p:spPr>
          <a:xfrm flipV="1">
            <a:off x="2797791" y="2060424"/>
            <a:ext cx="1050606" cy="746596"/>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AA8AFF9-997A-4761-8E9B-9CC680526523}"/>
              </a:ext>
            </a:extLst>
          </p:cNvPr>
          <p:cNvCxnSpPr/>
          <p:nvPr/>
        </p:nvCxnSpPr>
        <p:spPr>
          <a:xfrm>
            <a:off x="2819941" y="2807020"/>
            <a:ext cx="734484" cy="454407"/>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0EDC56ED-682A-42A8-A7F2-0744E80F0AFB}"/>
              </a:ext>
            </a:extLst>
          </p:cNvPr>
          <p:cNvSpPr txBox="1"/>
          <p:nvPr/>
        </p:nvSpPr>
        <p:spPr>
          <a:xfrm rot="19433532">
            <a:off x="2978241" y="2205963"/>
            <a:ext cx="609462" cy="276999"/>
          </a:xfrm>
          <a:prstGeom prst="rect">
            <a:avLst/>
          </a:prstGeom>
          <a:noFill/>
        </p:spPr>
        <p:txBody>
          <a:bodyPr wrap="none" rtlCol="0">
            <a:spAutoFit/>
          </a:bodyPr>
          <a:lstStyle/>
          <a:p>
            <a:r>
              <a:rPr lang="en-US" sz="1200" dirty="0"/>
              <a:t>16003</a:t>
            </a:r>
          </a:p>
        </p:txBody>
      </p:sp>
      <p:sp>
        <p:nvSpPr>
          <p:cNvPr id="34" name="TextBox 33">
            <a:extLst>
              <a:ext uri="{FF2B5EF4-FFF2-40B4-BE49-F238E27FC236}">
                <a16:creationId xmlns:a16="http://schemas.microsoft.com/office/drawing/2014/main" id="{6D611815-8C4E-47BD-AFA1-D74E0BE1DF53}"/>
              </a:ext>
            </a:extLst>
          </p:cNvPr>
          <p:cNvSpPr txBox="1"/>
          <p:nvPr/>
        </p:nvSpPr>
        <p:spPr>
          <a:xfrm rot="1971942">
            <a:off x="2993425" y="2827653"/>
            <a:ext cx="524503" cy="276999"/>
          </a:xfrm>
          <a:prstGeom prst="rect">
            <a:avLst/>
          </a:prstGeom>
          <a:noFill/>
        </p:spPr>
        <p:txBody>
          <a:bodyPr wrap="none" rtlCol="0">
            <a:spAutoFit/>
          </a:bodyPr>
          <a:lstStyle/>
          <a:p>
            <a:r>
              <a:rPr lang="en-US" sz="1200" dirty="0"/>
              <a:t>9003</a:t>
            </a:r>
          </a:p>
        </p:txBody>
      </p:sp>
      <p:cxnSp>
        <p:nvCxnSpPr>
          <p:cNvPr id="35" name="Straight Connector 34">
            <a:extLst>
              <a:ext uri="{FF2B5EF4-FFF2-40B4-BE49-F238E27FC236}">
                <a16:creationId xmlns:a16="http://schemas.microsoft.com/office/drawing/2014/main" id="{9C35DFF6-B517-4F5E-B81A-E011584DE721}"/>
              </a:ext>
            </a:extLst>
          </p:cNvPr>
          <p:cNvCxnSpPr/>
          <p:nvPr/>
        </p:nvCxnSpPr>
        <p:spPr>
          <a:xfrm flipV="1">
            <a:off x="2756847" y="2052988"/>
            <a:ext cx="152400" cy="754032"/>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97B9E3BB-7850-4443-8FA9-D76F15CDA09A}"/>
              </a:ext>
            </a:extLst>
          </p:cNvPr>
          <p:cNvSpPr txBox="1"/>
          <p:nvPr/>
        </p:nvSpPr>
        <p:spPr>
          <a:xfrm rot="16903386">
            <a:off x="2436879" y="2205962"/>
            <a:ext cx="609462" cy="276999"/>
          </a:xfrm>
          <a:prstGeom prst="rect">
            <a:avLst/>
          </a:prstGeom>
          <a:noFill/>
        </p:spPr>
        <p:txBody>
          <a:bodyPr wrap="none" rtlCol="0">
            <a:spAutoFit/>
          </a:bodyPr>
          <a:lstStyle/>
          <a:p>
            <a:r>
              <a:rPr lang="en-US" sz="1200" dirty="0"/>
              <a:t>17000</a:t>
            </a:r>
          </a:p>
        </p:txBody>
      </p:sp>
      <p:sp>
        <p:nvSpPr>
          <p:cNvPr id="37" name="TextBox 36">
            <a:extLst>
              <a:ext uri="{FF2B5EF4-FFF2-40B4-BE49-F238E27FC236}">
                <a16:creationId xmlns:a16="http://schemas.microsoft.com/office/drawing/2014/main" id="{1374A548-2165-42D8-92FD-DAD02369BA8D}"/>
              </a:ext>
            </a:extLst>
          </p:cNvPr>
          <p:cNvSpPr txBox="1"/>
          <p:nvPr/>
        </p:nvSpPr>
        <p:spPr>
          <a:xfrm>
            <a:off x="513719" y="4316806"/>
            <a:ext cx="3712876" cy="430887"/>
          </a:xfrm>
          <a:prstGeom prst="rect">
            <a:avLst/>
          </a:prstGeom>
          <a:noFill/>
        </p:spPr>
        <p:txBody>
          <a:bodyPr wrap="none" rtlCol="0">
            <a:spAutoFit/>
          </a:bodyPr>
          <a:lstStyle/>
          <a:p>
            <a:r>
              <a:rPr lang="en-US" sz="1100" dirty="0"/>
              <a:t>*scale is misleading because of attributes order of magnitude</a:t>
            </a:r>
          </a:p>
          <a:p>
            <a:r>
              <a:rPr lang="en-US" sz="1100" dirty="0"/>
              <a:t>Remember to normalize!</a:t>
            </a:r>
          </a:p>
        </p:txBody>
      </p:sp>
      <p:cxnSp>
        <p:nvCxnSpPr>
          <p:cNvPr id="40" name="Straight Connector 39">
            <a:extLst>
              <a:ext uri="{FF2B5EF4-FFF2-40B4-BE49-F238E27FC236}">
                <a16:creationId xmlns:a16="http://schemas.microsoft.com/office/drawing/2014/main" id="{783BE26E-A232-49BD-9D3E-D161F2DB0BC5}"/>
              </a:ext>
            </a:extLst>
          </p:cNvPr>
          <p:cNvCxnSpPr>
            <a:cxnSpLocks/>
            <a:stCxn id="23" idx="3"/>
            <a:endCxn id="26" idx="1"/>
          </p:cNvCxnSpPr>
          <p:nvPr/>
        </p:nvCxnSpPr>
        <p:spPr>
          <a:xfrm>
            <a:off x="6587167" y="2199856"/>
            <a:ext cx="844563" cy="8420"/>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0823EE73-D303-44E6-9C3B-64B39271A9D4}"/>
              </a:ext>
            </a:extLst>
          </p:cNvPr>
          <p:cNvSpPr txBox="1"/>
          <p:nvPr/>
        </p:nvSpPr>
        <p:spPr>
          <a:xfrm>
            <a:off x="5588213" y="2434296"/>
            <a:ext cx="3380413" cy="369332"/>
          </a:xfrm>
          <a:prstGeom prst="rect">
            <a:avLst/>
          </a:prstGeom>
          <a:noFill/>
        </p:spPr>
        <p:txBody>
          <a:bodyPr wrap="none" rtlCol="0">
            <a:spAutoFit/>
          </a:bodyPr>
          <a:lstStyle/>
          <a:p>
            <a:r>
              <a:rPr lang="en-US" dirty="0"/>
              <a:t>1 Red Neighbor  / k =1 = 100% red</a:t>
            </a:r>
          </a:p>
        </p:txBody>
      </p:sp>
      <p:sp>
        <p:nvSpPr>
          <p:cNvPr id="43" name="TextBox 42">
            <a:extLst>
              <a:ext uri="{FF2B5EF4-FFF2-40B4-BE49-F238E27FC236}">
                <a16:creationId xmlns:a16="http://schemas.microsoft.com/office/drawing/2014/main" id="{3093395D-0EAC-4ADA-A71C-A231C409AC2D}"/>
              </a:ext>
            </a:extLst>
          </p:cNvPr>
          <p:cNvSpPr txBox="1"/>
          <p:nvPr/>
        </p:nvSpPr>
        <p:spPr>
          <a:xfrm>
            <a:off x="5275141" y="3448403"/>
            <a:ext cx="931665" cy="369332"/>
          </a:xfrm>
          <a:prstGeom prst="rect">
            <a:avLst/>
          </a:prstGeom>
          <a:noFill/>
        </p:spPr>
        <p:txBody>
          <a:bodyPr wrap="none" rtlCol="0">
            <a:spAutoFit/>
          </a:bodyPr>
          <a:lstStyle/>
          <a:p>
            <a:pPr marL="285750" indent="-285750">
              <a:buFont typeface="Arial" panose="020B0604020202020204" pitchFamily="34" charset="0"/>
              <a:buChar char="•"/>
            </a:pPr>
            <a:r>
              <a:rPr lang="en-US" dirty="0"/>
              <a:t>K = 3</a:t>
            </a:r>
          </a:p>
        </p:txBody>
      </p:sp>
      <p:pic>
        <p:nvPicPr>
          <p:cNvPr id="44" name="Picture 43">
            <a:extLst>
              <a:ext uri="{FF2B5EF4-FFF2-40B4-BE49-F238E27FC236}">
                <a16:creationId xmlns:a16="http://schemas.microsoft.com/office/drawing/2014/main" id="{8647CCA5-8B6A-4F91-85FF-3961D0402929}"/>
              </a:ext>
            </a:extLst>
          </p:cNvPr>
          <p:cNvPicPr>
            <a:picLocks noChangeAspect="1"/>
          </p:cNvPicPr>
          <p:nvPr/>
        </p:nvPicPr>
        <p:blipFill>
          <a:blip r:embed="rId6"/>
          <a:stretch>
            <a:fillRect/>
          </a:stretch>
        </p:blipFill>
        <p:spPr>
          <a:xfrm>
            <a:off x="6111728" y="3446260"/>
            <a:ext cx="447675" cy="371475"/>
          </a:xfrm>
          <a:prstGeom prst="rect">
            <a:avLst/>
          </a:prstGeom>
        </p:spPr>
      </p:pic>
      <p:pic>
        <p:nvPicPr>
          <p:cNvPr id="45" name="Picture 44">
            <a:extLst>
              <a:ext uri="{FF2B5EF4-FFF2-40B4-BE49-F238E27FC236}">
                <a16:creationId xmlns:a16="http://schemas.microsoft.com/office/drawing/2014/main" id="{E7B138DF-87B2-4D1F-AEFE-D0C70CC0D74F}"/>
              </a:ext>
            </a:extLst>
          </p:cNvPr>
          <p:cNvPicPr>
            <a:picLocks noChangeAspect="1"/>
          </p:cNvPicPr>
          <p:nvPr/>
        </p:nvPicPr>
        <p:blipFill>
          <a:blip r:embed="rId7"/>
          <a:stretch>
            <a:fillRect/>
          </a:stretch>
        </p:blipFill>
        <p:spPr>
          <a:xfrm>
            <a:off x="7404881" y="3581560"/>
            <a:ext cx="409575" cy="342900"/>
          </a:xfrm>
          <a:prstGeom prst="rect">
            <a:avLst/>
          </a:prstGeom>
        </p:spPr>
      </p:pic>
      <p:cxnSp>
        <p:nvCxnSpPr>
          <p:cNvPr id="46" name="Straight Connector 45">
            <a:extLst>
              <a:ext uri="{FF2B5EF4-FFF2-40B4-BE49-F238E27FC236}">
                <a16:creationId xmlns:a16="http://schemas.microsoft.com/office/drawing/2014/main" id="{6F467F19-2154-4882-84E8-689A592B9FDE}"/>
              </a:ext>
            </a:extLst>
          </p:cNvPr>
          <p:cNvCxnSpPr>
            <a:cxnSpLocks/>
            <a:stCxn id="44" idx="3"/>
            <a:endCxn id="45" idx="1"/>
          </p:cNvCxnSpPr>
          <p:nvPr/>
        </p:nvCxnSpPr>
        <p:spPr>
          <a:xfrm>
            <a:off x="6559403" y="3631998"/>
            <a:ext cx="845478" cy="121012"/>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6C3B7E14-1FBF-46F6-8E18-562BE52707E6}"/>
              </a:ext>
            </a:extLst>
          </p:cNvPr>
          <p:cNvSpPr txBox="1"/>
          <p:nvPr/>
        </p:nvSpPr>
        <p:spPr>
          <a:xfrm>
            <a:off x="5588213" y="4490152"/>
            <a:ext cx="3263394" cy="369332"/>
          </a:xfrm>
          <a:prstGeom prst="rect">
            <a:avLst/>
          </a:prstGeom>
          <a:noFill/>
        </p:spPr>
        <p:txBody>
          <a:bodyPr wrap="none" rtlCol="0">
            <a:spAutoFit/>
          </a:bodyPr>
          <a:lstStyle/>
          <a:p>
            <a:r>
              <a:rPr lang="en-US" dirty="0"/>
              <a:t>2 Red Neighbor  / k =3 = 66% red</a:t>
            </a:r>
          </a:p>
        </p:txBody>
      </p:sp>
      <p:cxnSp>
        <p:nvCxnSpPr>
          <p:cNvPr id="51" name="Straight Connector 50">
            <a:extLst>
              <a:ext uri="{FF2B5EF4-FFF2-40B4-BE49-F238E27FC236}">
                <a16:creationId xmlns:a16="http://schemas.microsoft.com/office/drawing/2014/main" id="{084B695C-BB94-488C-B96B-D827D4D56082}"/>
              </a:ext>
            </a:extLst>
          </p:cNvPr>
          <p:cNvCxnSpPr>
            <a:cxnSpLocks/>
            <a:stCxn id="44" idx="3"/>
            <a:endCxn id="27" idx="1"/>
          </p:cNvCxnSpPr>
          <p:nvPr/>
        </p:nvCxnSpPr>
        <p:spPr>
          <a:xfrm flipV="1">
            <a:off x="6559403" y="3453542"/>
            <a:ext cx="1275270" cy="178456"/>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pic>
        <p:nvPicPr>
          <p:cNvPr id="55" name="Picture 54">
            <a:extLst>
              <a:ext uri="{FF2B5EF4-FFF2-40B4-BE49-F238E27FC236}">
                <a16:creationId xmlns:a16="http://schemas.microsoft.com/office/drawing/2014/main" id="{CD45D356-3CD0-4EE9-ADA7-AC4AE3813F53}"/>
              </a:ext>
            </a:extLst>
          </p:cNvPr>
          <p:cNvPicPr>
            <a:picLocks noChangeAspect="1"/>
          </p:cNvPicPr>
          <p:nvPr/>
        </p:nvPicPr>
        <p:blipFill>
          <a:blip r:embed="rId7"/>
          <a:stretch>
            <a:fillRect/>
          </a:stretch>
        </p:blipFill>
        <p:spPr>
          <a:xfrm>
            <a:off x="8196623" y="4044131"/>
            <a:ext cx="409575" cy="342900"/>
          </a:xfrm>
          <a:prstGeom prst="rect">
            <a:avLst/>
          </a:prstGeom>
        </p:spPr>
      </p:pic>
      <p:cxnSp>
        <p:nvCxnSpPr>
          <p:cNvPr id="56" name="Straight Connector 55">
            <a:extLst>
              <a:ext uri="{FF2B5EF4-FFF2-40B4-BE49-F238E27FC236}">
                <a16:creationId xmlns:a16="http://schemas.microsoft.com/office/drawing/2014/main" id="{C75E31D6-BE45-4D1E-9328-C3198AE84CE8}"/>
              </a:ext>
            </a:extLst>
          </p:cNvPr>
          <p:cNvCxnSpPr>
            <a:cxnSpLocks/>
            <a:stCxn id="44" idx="3"/>
            <a:endCxn id="55" idx="1"/>
          </p:cNvCxnSpPr>
          <p:nvPr/>
        </p:nvCxnSpPr>
        <p:spPr>
          <a:xfrm>
            <a:off x="6559403" y="3631998"/>
            <a:ext cx="1637220" cy="583583"/>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10275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125B5E-667D-4A9C-A11E-F5B7851DFDE0}"/>
              </a:ext>
            </a:extLst>
          </p:cNvPr>
          <p:cNvSpPr>
            <a:spLocks noGrp="1"/>
          </p:cNvSpPr>
          <p:nvPr>
            <p:ph type="dt" sz="half" idx="10"/>
          </p:nvPr>
        </p:nvSpPr>
        <p:spPr/>
        <p:txBody>
          <a:bodyPr/>
          <a:lstStyle/>
          <a:p>
            <a:fld id="{6700A58B-DD98-43D0-B791-721480A02982}" type="datetime1">
              <a:rPr lang="en-US" smtClean="0"/>
              <a:t>10/18/21</a:t>
            </a:fld>
            <a:endParaRPr lang="en-US"/>
          </a:p>
        </p:txBody>
      </p:sp>
      <p:sp>
        <p:nvSpPr>
          <p:cNvPr id="3" name="Title 2">
            <a:extLst>
              <a:ext uri="{FF2B5EF4-FFF2-40B4-BE49-F238E27FC236}">
                <a16:creationId xmlns:a16="http://schemas.microsoft.com/office/drawing/2014/main" id="{C771EEEB-85A9-4964-A54F-6E2C40A29FFA}"/>
              </a:ext>
            </a:extLst>
          </p:cNvPr>
          <p:cNvSpPr>
            <a:spLocks noGrp="1"/>
          </p:cNvSpPr>
          <p:nvPr>
            <p:ph type="title"/>
          </p:nvPr>
        </p:nvSpPr>
        <p:spPr>
          <a:xfrm>
            <a:off x="0" y="365126"/>
            <a:ext cx="8515350" cy="591477"/>
          </a:xfrm>
        </p:spPr>
        <p:txBody>
          <a:bodyPr/>
          <a:lstStyle/>
          <a:p>
            <a:r>
              <a:rPr lang="en-US" dirty="0"/>
              <a:t>Is the “?” house a big house or a small house?</a:t>
            </a:r>
          </a:p>
        </p:txBody>
      </p:sp>
      <p:sp>
        <p:nvSpPr>
          <p:cNvPr id="4" name="Slide Number Placeholder 3">
            <a:extLst>
              <a:ext uri="{FF2B5EF4-FFF2-40B4-BE49-F238E27FC236}">
                <a16:creationId xmlns:a16="http://schemas.microsoft.com/office/drawing/2014/main" id="{01D83A20-94D1-4356-9C85-46D75F2AD67B}"/>
              </a:ext>
            </a:extLst>
          </p:cNvPr>
          <p:cNvSpPr>
            <a:spLocks noGrp="1"/>
          </p:cNvSpPr>
          <p:nvPr>
            <p:ph type="sldNum" sz="quarter" idx="12"/>
          </p:nvPr>
        </p:nvSpPr>
        <p:spPr/>
        <p:txBody>
          <a:bodyPr/>
          <a:lstStyle/>
          <a:p>
            <a:fld id="{37290FF7-652B-4475-AEAB-8B1A5D23AE09}" type="slidenum">
              <a:rPr lang="en-US" smtClean="0"/>
              <a:t>21</a:t>
            </a:fld>
            <a:endParaRPr lang="en-US"/>
          </a:p>
        </p:txBody>
      </p:sp>
      <p:sp>
        <p:nvSpPr>
          <p:cNvPr id="5" name="Footer Placeholder 4">
            <a:extLst>
              <a:ext uri="{FF2B5EF4-FFF2-40B4-BE49-F238E27FC236}">
                <a16:creationId xmlns:a16="http://schemas.microsoft.com/office/drawing/2014/main" id="{FB738359-5995-4B3F-956D-97312EAB49A4}"/>
              </a:ext>
            </a:extLst>
          </p:cNvPr>
          <p:cNvSpPr>
            <a:spLocks noGrp="1"/>
          </p:cNvSpPr>
          <p:nvPr>
            <p:ph type="ftr" sz="quarter" idx="3"/>
          </p:nvPr>
        </p:nvSpPr>
        <p:spPr/>
        <p:txBody>
          <a:bodyPr/>
          <a:lstStyle/>
          <a:p>
            <a:r>
              <a:rPr lang="en-US"/>
              <a:t>Kwartler CSCI S-96</a:t>
            </a:r>
            <a:endParaRPr lang="en-US" dirty="0"/>
          </a:p>
        </p:txBody>
      </p:sp>
      <p:pic>
        <p:nvPicPr>
          <p:cNvPr id="9" name="Shape 515">
            <a:extLst>
              <a:ext uri="{FF2B5EF4-FFF2-40B4-BE49-F238E27FC236}">
                <a16:creationId xmlns:a16="http://schemas.microsoft.com/office/drawing/2014/main" id="{1846F5F9-7E65-4523-A93A-D3301BA4835D}"/>
              </a:ext>
            </a:extLst>
          </p:cNvPr>
          <p:cNvPicPr preferRelativeResize="0"/>
          <p:nvPr/>
        </p:nvPicPr>
        <p:blipFill>
          <a:blip r:embed="rId2">
            <a:alphaModFix/>
          </a:blip>
          <a:stretch>
            <a:fillRect/>
          </a:stretch>
        </p:blipFill>
        <p:spPr>
          <a:xfrm>
            <a:off x="603725" y="1970125"/>
            <a:ext cx="876300" cy="628650"/>
          </a:xfrm>
          <a:prstGeom prst="rect">
            <a:avLst/>
          </a:prstGeom>
          <a:noFill/>
          <a:ln>
            <a:noFill/>
          </a:ln>
        </p:spPr>
      </p:pic>
      <p:pic>
        <p:nvPicPr>
          <p:cNvPr id="10" name="Shape 516">
            <a:extLst>
              <a:ext uri="{FF2B5EF4-FFF2-40B4-BE49-F238E27FC236}">
                <a16:creationId xmlns:a16="http://schemas.microsoft.com/office/drawing/2014/main" id="{71EEA899-0961-4FED-8DCB-6A981D117B91}"/>
              </a:ext>
            </a:extLst>
          </p:cNvPr>
          <p:cNvPicPr preferRelativeResize="0"/>
          <p:nvPr/>
        </p:nvPicPr>
        <p:blipFill>
          <a:blip r:embed="rId3">
            <a:alphaModFix/>
          </a:blip>
          <a:stretch>
            <a:fillRect/>
          </a:stretch>
        </p:blipFill>
        <p:spPr>
          <a:xfrm>
            <a:off x="2257438" y="2598775"/>
            <a:ext cx="371475" cy="361950"/>
          </a:xfrm>
          <a:prstGeom prst="rect">
            <a:avLst/>
          </a:prstGeom>
          <a:noFill/>
          <a:ln>
            <a:noFill/>
          </a:ln>
        </p:spPr>
      </p:pic>
      <p:pic>
        <p:nvPicPr>
          <p:cNvPr id="11" name="Shape 517">
            <a:extLst>
              <a:ext uri="{FF2B5EF4-FFF2-40B4-BE49-F238E27FC236}">
                <a16:creationId xmlns:a16="http://schemas.microsoft.com/office/drawing/2014/main" id="{08FDCE58-FA48-4FCB-B56E-C5C36B674800}"/>
              </a:ext>
            </a:extLst>
          </p:cNvPr>
          <p:cNvPicPr preferRelativeResize="0"/>
          <p:nvPr/>
        </p:nvPicPr>
        <p:blipFill>
          <a:blip r:embed="rId3">
            <a:alphaModFix/>
          </a:blip>
          <a:stretch>
            <a:fillRect/>
          </a:stretch>
        </p:blipFill>
        <p:spPr>
          <a:xfrm>
            <a:off x="1885963" y="2839200"/>
            <a:ext cx="371475" cy="361950"/>
          </a:xfrm>
          <a:prstGeom prst="rect">
            <a:avLst/>
          </a:prstGeom>
          <a:noFill/>
          <a:ln>
            <a:noFill/>
          </a:ln>
        </p:spPr>
      </p:pic>
      <p:pic>
        <p:nvPicPr>
          <p:cNvPr id="12" name="Shape 518">
            <a:extLst>
              <a:ext uri="{FF2B5EF4-FFF2-40B4-BE49-F238E27FC236}">
                <a16:creationId xmlns:a16="http://schemas.microsoft.com/office/drawing/2014/main" id="{B7BA7C9B-83B6-4D77-B754-14422D006382}"/>
              </a:ext>
            </a:extLst>
          </p:cNvPr>
          <p:cNvPicPr preferRelativeResize="0"/>
          <p:nvPr/>
        </p:nvPicPr>
        <p:blipFill>
          <a:blip r:embed="rId3">
            <a:alphaModFix/>
          </a:blip>
          <a:stretch>
            <a:fillRect/>
          </a:stretch>
        </p:blipFill>
        <p:spPr>
          <a:xfrm>
            <a:off x="1514488" y="3201150"/>
            <a:ext cx="371475" cy="361950"/>
          </a:xfrm>
          <a:prstGeom prst="rect">
            <a:avLst/>
          </a:prstGeom>
          <a:noFill/>
          <a:ln>
            <a:noFill/>
          </a:ln>
        </p:spPr>
      </p:pic>
      <p:pic>
        <p:nvPicPr>
          <p:cNvPr id="13" name="Shape 519">
            <a:extLst>
              <a:ext uri="{FF2B5EF4-FFF2-40B4-BE49-F238E27FC236}">
                <a16:creationId xmlns:a16="http://schemas.microsoft.com/office/drawing/2014/main" id="{92B095D6-4342-46AF-82D5-F99E6315FCBF}"/>
              </a:ext>
            </a:extLst>
          </p:cNvPr>
          <p:cNvPicPr preferRelativeResize="0"/>
          <p:nvPr/>
        </p:nvPicPr>
        <p:blipFill>
          <a:blip r:embed="rId3">
            <a:alphaModFix/>
          </a:blip>
          <a:stretch>
            <a:fillRect/>
          </a:stretch>
        </p:blipFill>
        <p:spPr>
          <a:xfrm>
            <a:off x="1108538" y="3563100"/>
            <a:ext cx="371475" cy="361950"/>
          </a:xfrm>
          <a:prstGeom prst="rect">
            <a:avLst/>
          </a:prstGeom>
          <a:noFill/>
          <a:ln>
            <a:noFill/>
          </a:ln>
        </p:spPr>
      </p:pic>
      <p:pic>
        <p:nvPicPr>
          <p:cNvPr id="15" name="Shape 521">
            <a:extLst>
              <a:ext uri="{FF2B5EF4-FFF2-40B4-BE49-F238E27FC236}">
                <a16:creationId xmlns:a16="http://schemas.microsoft.com/office/drawing/2014/main" id="{A02BF806-6C6A-44AF-9245-7BF11E21D013}"/>
              </a:ext>
            </a:extLst>
          </p:cNvPr>
          <p:cNvPicPr preferRelativeResize="0"/>
          <p:nvPr/>
        </p:nvPicPr>
        <p:blipFill>
          <a:blip r:embed="rId2">
            <a:alphaModFix/>
          </a:blip>
          <a:stretch>
            <a:fillRect/>
          </a:stretch>
        </p:blipFill>
        <p:spPr>
          <a:xfrm>
            <a:off x="2803875" y="3460100"/>
            <a:ext cx="876300" cy="628650"/>
          </a:xfrm>
          <a:prstGeom prst="rect">
            <a:avLst/>
          </a:prstGeom>
          <a:noFill/>
          <a:ln>
            <a:noFill/>
          </a:ln>
        </p:spPr>
      </p:pic>
      <p:pic>
        <p:nvPicPr>
          <p:cNvPr id="16" name="Shape 522">
            <a:extLst>
              <a:ext uri="{FF2B5EF4-FFF2-40B4-BE49-F238E27FC236}">
                <a16:creationId xmlns:a16="http://schemas.microsoft.com/office/drawing/2014/main" id="{D68E88E0-050E-4AF8-9A81-6FB991602BE9}"/>
              </a:ext>
            </a:extLst>
          </p:cNvPr>
          <p:cNvPicPr preferRelativeResize="0"/>
          <p:nvPr/>
        </p:nvPicPr>
        <p:blipFill>
          <a:blip r:embed="rId2">
            <a:alphaModFix/>
          </a:blip>
          <a:stretch>
            <a:fillRect/>
          </a:stretch>
        </p:blipFill>
        <p:spPr>
          <a:xfrm>
            <a:off x="2803875" y="4088750"/>
            <a:ext cx="876300" cy="628650"/>
          </a:xfrm>
          <a:prstGeom prst="rect">
            <a:avLst/>
          </a:prstGeom>
          <a:noFill/>
          <a:ln>
            <a:noFill/>
          </a:ln>
        </p:spPr>
      </p:pic>
      <p:pic>
        <p:nvPicPr>
          <p:cNvPr id="17" name="Shape 523">
            <a:extLst>
              <a:ext uri="{FF2B5EF4-FFF2-40B4-BE49-F238E27FC236}">
                <a16:creationId xmlns:a16="http://schemas.microsoft.com/office/drawing/2014/main" id="{4E3963CE-B20B-49FB-8142-549257A08DFD}"/>
              </a:ext>
            </a:extLst>
          </p:cNvPr>
          <p:cNvPicPr preferRelativeResize="0"/>
          <p:nvPr/>
        </p:nvPicPr>
        <p:blipFill>
          <a:blip r:embed="rId2">
            <a:alphaModFix/>
          </a:blip>
          <a:stretch>
            <a:fillRect/>
          </a:stretch>
        </p:blipFill>
        <p:spPr>
          <a:xfrm>
            <a:off x="2858375" y="2831450"/>
            <a:ext cx="876300" cy="628650"/>
          </a:xfrm>
          <a:prstGeom prst="rect">
            <a:avLst/>
          </a:prstGeom>
          <a:noFill/>
          <a:ln>
            <a:noFill/>
          </a:ln>
        </p:spPr>
      </p:pic>
      <p:pic>
        <p:nvPicPr>
          <p:cNvPr id="18" name="Shape 524">
            <a:extLst>
              <a:ext uri="{FF2B5EF4-FFF2-40B4-BE49-F238E27FC236}">
                <a16:creationId xmlns:a16="http://schemas.microsoft.com/office/drawing/2014/main" id="{2B4C6C9D-991A-4151-8F16-54C4DBEE2859}"/>
              </a:ext>
            </a:extLst>
          </p:cNvPr>
          <p:cNvPicPr preferRelativeResize="0"/>
          <p:nvPr/>
        </p:nvPicPr>
        <p:blipFill>
          <a:blip r:embed="rId2">
            <a:alphaModFix/>
          </a:blip>
          <a:stretch>
            <a:fillRect/>
          </a:stretch>
        </p:blipFill>
        <p:spPr>
          <a:xfrm>
            <a:off x="1885975" y="4336550"/>
            <a:ext cx="876300" cy="628650"/>
          </a:xfrm>
          <a:prstGeom prst="rect">
            <a:avLst/>
          </a:prstGeom>
          <a:noFill/>
          <a:ln>
            <a:noFill/>
          </a:ln>
        </p:spPr>
      </p:pic>
      <p:pic>
        <p:nvPicPr>
          <p:cNvPr id="19" name="Shape 525">
            <a:extLst>
              <a:ext uri="{FF2B5EF4-FFF2-40B4-BE49-F238E27FC236}">
                <a16:creationId xmlns:a16="http://schemas.microsoft.com/office/drawing/2014/main" id="{D7BA2741-0AFB-4D5D-9C5F-7C39DC766F37}"/>
              </a:ext>
            </a:extLst>
          </p:cNvPr>
          <p:cNvPicPr preferRelativeResize="0"/>
          <p:nvPr/>
        </p:nvPicPr>
        <p:blipFill>
          <a:blip r:embed="rId2">
            <a:alphaModFix/>
          </a:blip>
          <a:stretch>
            <a:fillRect/>
          </a:stretch>
        </p:blipFill>
        <p:spPr>
          <a:xfrm>
            <a:off x="1102500" y="4373075"/>
            <a:ext cx="876300" cy="628650"/>
          </a:xfrm>
          <a:prstGeom prst="rect">
            <a:avLst/>
          </a:prstGeom>
          <a:noFill/>
          <a:ln>
            <a:noFill/>
          </a:ln>
        </p:spPr>
      </p:pic>
      <p:pic>
        <p:nvPicPr>
          <p:cNvPr id="24" name="Shape 530">
            <a:extLst>
              <a:ext uri="{FF2B5EF4-FFF2-40B4-BE49-F238E27FC236}">
                <a16:creationId xmlns:a16="http://schemas.microsoft.com/office/drawing/2014/main" id="{16EBC54F-132D-46E4-8474-C7F453AA067A}"/>
              </a:ext>
            </a:extLst>
          </p:cNvPr>
          <p:cNvPicPr preferRelativeResize="0"/>
          <p:nvPr/>
        </p:nvPicPr>
        <p:blipFill>
          <a:blip r:embed="rId3">
            <a:alphaModFix/>
          </a:blip>
          <a:stretch>
            <a:fillRect/>
          </a:stretch>
        </p:blipFill>
        <p:spPr>
          <a:xfrm>
            <a:off x="1562738" y="1762825"/>
            <a:ext cx="371475" cy="361950"/>
          </a:xfrm>
          <a:prstGeom prst="rect">
            <a:avLst/>
          </a:prstGeom>
          <a:noFill/>
          <a:ln>
            <a:noFill/>
          </a:ln>
        </p:spPr>
      </p:pic>
      <p:sp>
        <p:nvSpPr>
          <p:cNvPr id="25" name="Shape 531">
            <a:extLst>
              <a:ext uri="{FF2B5EF4-FFF2-40B4-BE49-F238E27FC236}">
                <a16:creationId xmlns:a16="http://schemas.microsoft.com/office/drawing/2014/main" id="{32308EC9-B26A-4137-A9A1-68EE1E153D54}"/>
              </a:ext>
            </a:extLst>
          </p:cNvPr>
          <p:cNvSpPr txBox="1"/>
          <p:nvPr/>
        </p:nvSpPr>
        <p:spPr>
          <a:xfrm>
            <a:off x="1607400" y="1762825"/>
            <a:ext cx="371400" cy="463200"/>
          </a:xfrm>
          <a:prstGeom prst="rect">
            <a:avLst/>
          </a:prstGeom>
          <a:noFill/>
          <a:ln>
            <a:noFill/>
          </a:ln>
        </p:spPr>
        <p:txBody>
          <a:bodyPr lIns="91425" tIns="91425" rIns="91425" bIns="91425" anchor="t" anchorCtr="0">
            <a:noAutofit/>
          </a:bodyPr>
          <a:lstStyle/>
          <a:p>
            <a:r>
              <a:rPr lang="en" b="1" dirty="0">
                <a:latin typeface="Open Sans"/>
                <a:ea typeface="Open Sans"/>
                <a:cs typeface="Open Sans"/>
                <a:sym typeface="Open Sans"/>
              </a:rPr>
              <a:t>?</a:t>
            </a:r>
          </a:p>
        </p:txBody>
      </p:sp>
      <p:sp>
        <p:nvSpPr>
          <p:cNvPr id="30" name="TextBox 29">
            <a:extLst>
              <a:ext uri="{FF2B5EF4-FFF2-40B4-BE49-F238E27FC236}">
                <a16:creationId xmlns:a16="http://schemas.microsoft.com/office/drawing/2014/main" id="{A8F73976-CDEF-44E7-BF1F-1758026AB177}"/>
              </a:ext>
            </a:extLst>
          </p:cNvPr>
          <p:cNvSpPr txBox="1"/>
          <p:nvPr/>
        </p:nvSpPr>
        <p:spPr>
          <a:xfrm>
            <a:off x="304799" y="5587157"/>
            <a:ext cx="8729545" cy="73866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800" i="0" dirty="0"/>
              <a:t>Perhaps more so than other methods, tuning your KNN is of the utmost importance.</a:t>
            </a:r>
          </a:p>
        </p:txBody>
      </p:sp>
    </p:spTree>
    <p:extLst>
      <p:ext uri="{BB962C8B-B14F-4D97-AF65-F5344CB8AC3E}">
        <p14:creationId xmlns:p14="http://schemas.microsoft.com/office/powerpoint/2010/main" val="4525691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125B5E-667D-4A9C-A11E-F5B7851DFDE0}"/>
              </a:ext>
            </a:extLst>
          </p:cNvPr>
          <p:cNvSpPr>
            <a:spLocks noGrp="1"/>
          </p:cNvSpPr>
          <p:nvPr>
            <p:ph type="dt" sz="half" idx="10"/>
          </p:nvPr>
        </p:nvSpPr>
        <p:spPr/>
        <p:txBody>
          <a:bodyPr/>
          <a:lstStyle/>
          <a:p>
            <a:fld id="{6700A58B-DD98-43D0-B791-721480A02982}" type="datetime1">
              <a:rPr lang="en-US" smtClean="0"/>
              <a:t>10/18/21</a:t>
            </a:fld>
            <a:endParaRPr lang="en-US"/>
          </a:p>
        </p:txBody>
      </p:sp>
      <p:sp>
        <p:nvSpPr>
          <p:cNvPr id="3" name="Title 2">
            <a:extLst>
              <a:ext uri="{FF2B5EF4-FFF2-40B4-BE49-F238E27FC236}">
                <a16:creationId xmlns:a16="http://schemas.microsoft.com/office/drawing/2014/main" id="{C771EEEB-85A9-4964-A54F-6E2C40A29FFA}"/>
              </a:ext>
            </a:extLst>
          </p:cNvPr>
          <p:cNvSpPr>
            <a:spLocks noGrp="1"/>
          </p:cNvSpPr>
          <p:nvPr>
            <p:ph type="title"/>
          </p:nvPr>
        </p:nvSpPr>
        <p:spPr/>
        <p:txBody>
          <a:bodyPr/>
          <a:lstStyle/>
          <a:p>
            <a:r>
              <a:rPr lang="en-US" dirty="0"/>
              <a:t>Special K = 1!</a:t>
            </a:r>
          </a:p>
        </p:txBody>
      </p:sp>
      <p:sp>
        <p:nvSpPr>
          <p:cNvPr id="4" name="Slide Number Placeholder 3">
            <a:extLst>
              <a:ext uri="{FF2B5EF4-FFF2-40B4-BE49-F238E27FC236}">
                <a16:creationId xmlns:a16="http://schemas.microsoft.com/office/drawing/2014/main" id="{01D83A20-94D1-4356-9C85-46D75F2AD67B}"/>
              </a:ext>
            </a:extLst>
          </p:cNvPr>
          <p:cNvSpPr>
            <a:spLocks noGrp="1"/>
          </p:cNvSpPr>
          <p:nvPr>
            <p:ph type="sldNum" sz="quarter" idx="12"/>
          </p:nvPr>
        </p:nvSpPr>
        <p:spPr/>
        <p:txBody>
          <a:bodyPr/>
          <a:lstStyle/>
          <a:p>
            <a:fld id="{37290FF7-652B-4475-AEAB-8B1A5D23AE09}" type="slidenum">
              <a:rPr lang="en-US" smtClean="0"/>
              <a:t>22</a:t>
            </a:fld>
            <a:endParaRPr lang="en-US"/>
          </a:p>
        </p:txBody>
      </p:sp>
      <p:sp>
        <p:nvSpPr>
          <p:cNvPr id="5" name="Footer Placeholder 4">
            <a:extLst>
              <a:ext uri="{FF2B5EF4-FFF2-40B4-BE49-F238E27FC236}">
                <a16:creationId xmlns:a16="http://schemas.microsoft.com/office/drawing/2014/main" id="{FB738359-5995-4B3F-956D-97312EAB49A4}"/>
              </a:ext>
            </a:extLst>
          </p:cNvPr>
          <p:cNvSpPr>
            <a:spLocks noGrp="1"/>
          </p:cNvSpPr>
          <p:nvPr>
            <p:ph type="ftr" sz="quarter" idx="3"/>
          </p:nvPr>
        </p:nvSpPr>
        <p:spPr/>
        <p:txBody>
          <a:bodyPr/>
          <a:lstStyle/>
          <a:p>
            <a:r>
              <a:rPr lang="en-US"/>
              <a:t>Kwartler CSCI S-96</a:t>
            </a:r>
            <a:endParaRPr lang="en-US" dirty="0"/>
          </a:p>
        </p:txBody>
      </p:sp>
      <p:sp>
        <p:nvSpPr>
          <p:cNvPr id="6" name="Shape 509">
            <a:extLst>
              <a:ext uri="{FF2B5EF4-FFF2-40B4-BE49-F238E27FC236}">
                <a16:creationId xmlns:a16="http://schemas.microsoft.com/office/drawing/2014/main" id="{D4EC98CB-3870-4759-B2D1-E5BF323D3A7E}"/>
              </a:ext>
            </a:extLst>
          </p:cNvPr>
          <p:cNvSpPr/>
          <p:nvPr/>
        </p:nvSpPr>
        <p:spPr>
          <a:xfrm>
            <a:off x="393001" y="1712201"/>
            <a:ext cx="1585799" cy="965399"/>
          </a:xfrm>
          <a:prstGeom prst="rect">
            <a:avLst/>
          </a:prstGeom>
          <a:noFill/>
          <a:ln w="9525" cap="flat" cmpd="sng">
            <a:solidFill>
              <a:srgbClr val="0F243E"/>
            </a:solidFill>
            <a:prstDash val="solid"/>
            <a:round/>
            <a:headEnd type="none" w="med" len="med"/>
            <a:tailEnd type="none" w="med" len="med"/>
          </a:ln>
        </p:spPr>
        <p:txBody>
          <a:bodyPr lIns="91425" tIns="91425" rIns="91425" bIns="91425" anchor="ctr" anchorCtr="0">
            <a:noAutofit/>
          </a:bodyPr>
          <a:lstStyle/>
          <a:p>
            <a:endParaRPr/>
          </a:p>
        </p:txBody>
      </p:sp>
      <p:pic>
        <p:nvPicPr>
          <p:cNvPr id="9" name="Shape 515">
            <a:extLst>
              <a:ext uri="{FF2B5EF4-FFF2-40B4-BE49-F238E27FC236}">
                <a16:creationId xmlns:a16="http://schemas.microsoft.com/office/drawing/2014/main" id="{1846F5F9-7E65-4523-A93A-D3301BA4835D}"/>
              </a:ext>
            </a:extLst>
          </p:cNvPr>
          <p:cNvPicPr preferRelativeResize="0"/>
          <p:nvPr/>
        </p:nvPicPr>
        <p:blipFill>
          <a:blip r:embed="rId2">
            <a:alphaModFix/>
          </a:blip>
          <a:stretch>
            <a:fillRect/>
          </a:stretch>
        </p:blipFill>
        <p:spPr>
          <a:xfrm>
            <a:off x="603725" y="1970125"/>
            <a:ext cx="876300" cy="628650"/>
          </a:xfrm>
          <a:prstGeom prst="rect">
            <a:avLst/>
          </a:prstGeom>
          <a:noFill/>
          <a:ln>
            <a:noFill/>
          </a:ln>
        </p:spPr>
      </p:pic>
      <p:pic>
        <p:nvPicPr>
          <p:cNvPr id="10" name="Shape 516">
            <a:extLst>
              <a:ext uri="{FF2B5EF4-FFF2-40B4-BE49-F238E27FC236}">
                <a16:creationId xmlns:a16="http://schemas.microsoft.com/office/drawing/2014/main" id="{71EEA899-0961-4FED-8DCB-6A981D117B91}"/>
              </a:ext>
            </a:extLst>
          </p:cNvPr>
          <p:cNvPicPr preferRelativeResize="0"/>
          <p:nvPr/>
        </p:nvPicPr>
        <p:blipFill>
          <a:blip r:embed="rId3">
            <a:alphaModFix/>
          </a:blip>
          <a:stretch>
            <a:fillRect/>
          </a:stretch>
        </p:blipFill>
        <p:spPr>
          <a:xfrm>
            <a:off x="2257438" y="2598775"/>
            <a:ext cx="371475" cy="361950"/>
          </a:xfrm>
          <a:prstGeom prst="rect">
            <a:avLst/>
          </a:prstGeom>
          <a:noFill/>
          <a:ln>
            <a:noFill/>
          </a:ln>
        </p:spPr>
      </p:pic>
      <p:pic>
        <p:nvPicPr>
          <p:cNvPr id="11" name="Shape 517">
            <a:extLst>
              <a:ext uri="{FF2B5EF4-FFF2-40B4-BE49-F238E27FC236}">
                <a16:creationId xmlns:a16="http://schemas.microsoft.com/office/drawing/2014/main" id="{08FDCE58-FA48-4FCB-B56E-C5C36B674800}"/>
              </a:ext>
            </a:extLst>
          </p:cNvPr>
          <p:cNvPicPr preferRelativeResize="0"/>
          <p:nvPr/>
        </p:nvPicPr>
        <p:blipFill>
          <a:blip r:embed="rId3">
            <a:alphaModFix/>
          </a:blip>
          <a:stretch>
            <a:fillRect/>
          </a:stretch>
        </p:blipFill>
        <p:spPr>
          <a:xfrm>
            <a:off x="1885963" y="2839200"/>
            <a:ext cx="371475" cy="361950"/>
          </a:xfrm>
          <a:prstGeom prst="rect">
            <a:avLst/>
          </a:prstGeom>
          <a:noFill/>
          <a:ln>
            <a:noFill/>
          </a:ln>
        </p:spPr>
      </p:pic>
      <p:pic>
        <p:nvPicPr>
          <p:cNvPr id="12" name="Shape 518">
            <a:extLst>
              <a:ext uri="{FF2B5EF4-FFF2-40B4-BE49-F238E27FC236}">
                <a16:creationId xmlns:a16="http://schemas.microsoft.com/office/drawing/2014/main" id="{B7BA7C9B-83B6-4D77-B754-14422D006382}"/>
              </a:ext>
            </a:extLst>
          </p:cNvPr>
          <p:cNvPicPr preferRelativeResize="0"/>
          <p:nvPr/>
        </p:nvPicPr>
        <p:blipFill>
          <a:blip r:embed="rId3">
            <a:alphaModFix/>
          </a:blip>
          <a:stretch>
            <a:fillRect/>
          </a:stretch>
        </p:blipFill>
        <p:spPr>
          <a:xfrm>
            <a:off x="1514488" y="3201150"/>
            <a:ext cx="371475" cy="361950"/>
          </a:xfrm>
          <a:prstGeom prst="rect">
            <a:avLst/>
          </a:prstGeom>
          <a:noFill/>
          <a:ln>
            <a:noFill/>
          </a:ln>
        </p:spPr>
      </p:pic>
      <p:pic>
        <p:nvPicPr>
          <p:cNvPr id="13" name="Shape 519">
            <a:extLst>
              <a:ext uri="{FF2B5EF4-FFF2-40B4-BE49-F238E27FC236}">
                <a16:creationId xmlns:a16="http://schemas.microsoft.com/office/drawing/2014/main" id="{92B095D6-4342-46AF-82D5-F99E6315FCBF}"/>
              </a:ext>
            </a:extLst>
          </p:cNvPr>
          <p:cNvPicPr preferRelativeResize="0"/>
          <p:nvPr/>
        </p:nvPicPr>
        <p:blipFill>
          <a:blip r:embed="rId3">
            <a:alphaModFix/>
          </a:blip>
          <a:stretch>
            <a:fillRect/>
          </a:stretch>
        </p:blipFill>
        <p:spPr>
          <a:xfrm>
            <a:off x="1108538" y="3563100"/>
            <a:ext cx="371475" cy="361950"/>
          </a:xfrm>
          <a:prstGeom prst="rect">
            <a:avLst/>
          </a:prstGeom>
          <a:noFill/>
          <a:ln>
            <a:noFill/>
          </a:ln>
        </p:spPr>
      </p:pic>
      <p:pic>
        <p:nvPicPr>
          <p:cNvPr id="15" name="Shape 521">
            <a:extLst>
              <a:ext uri="{FF2B5EF4-FFF2-40B4-BE49-F238E27FC236}">
                <a16:creationId xmlns:a16="http://schemas.microsoft.com/office/drawing/2014/main" id="{A02BF806-6C6A-44AF-9245-7BF11E21D013}"/>
              </a:ext>
            </a:extLst>
          </p:cNvPr>
          <p:cNvPicPr preferRelativeResize="0"/>
          <p:nvPr/>
        </p:nvPicPr>
        <p:blipFill>
          <a:blip r:embed="rId2">
            <a:alphaModFix/>
          </a:blip>
          <a:stretch>
            <a:fillRect/>
          </a:stretch>
        </p:blipFill>
        <p:spPr>
          <a:xfrm>
            <a:off x="2803875" y="3460100"/>
            <a:ext cx="876300" cy="628650"/>
          </a:xfrm>
          <a:prstGeom prst="rect">
            <a:avLst/>
          </a:prstGeom>
          <a:noFill/>
          <a:ln>
            <a:noFill/>
          </a:ln>
        </p:spPr>
      </p:pic>
      <p:pic>
        <p:nvPicPr>
          <p:cNvPr id="16" name="Shape 522">
            <a:extLst>
              <a:ext uri="{FF2B5EF4-FFF2-40B4-BE49-F238E27FC236}">
                <a16:creationId xmlns:a16="http://schemas.microsoft.com/office/drawing/2014/main" id="{D68E88E0-050E-4AF8-9A81-6FB991602BE9}"/>
              </a:ext>
            </a:extLst>
          </p:cNvPr>
          <p:cNvPicPr preferRelativeResize="0"/>
          <p:nvPr/>
        </p:nvPicPr>
        <p:blipFill>
          <a:blip r:embed="rId2">
            <a:alphaModFix/>
          </a:blip>
          <a:stretch>
            <a:fillRect/>
          </a:stretch>
        </p:blipFill>
        <p:spPr>
          <a:xfrm>
            <a:off x="2803875" y="4088750"/>
            <a:ext cx="876300" cy="628650"/>
          </a:xfrm>
          <a:prstGeom prst="rect">
            <a:avLst/>
          </a:prstGeom>
          <a:noFill/>
          <a:ln>
            <a:noFill/>
          </a:ln>
        </p:spPr>
      </p:pic>
      <p:pic>
        <p:nvPicPr>
          <p:cNvPr id="17" name="Shape 523">
            <a:extLst>
              <a:ext uri="{FF2B5EF4-FFF2-40B4-BE49-F238E27FC236}">
                <a16:creationId xmlns:a16="http://schemas.microsoft.com/office/drawing/2014/main" id="{4E3963CE-B20B-49FB-8142-549257A08DFD}"/>
              </a:ext>
            </a:extLst>
          </p:cNvPr>
          <p:cNvPicPr preferRelativeResize="0"/>
          <p:nvPr/>
        </p:nvPicPr>
        <p:blipFill>
          <a:blip r:embed="rId2">
            <a:alphaModFix/>
          </a:blip>
          <a:stretch>
            <a:fillRect/>
          </a:stretch>
        </p:blipFill>
        <p:spPr>
          <a:xfrm>
            <a:off x="2858375" y="2831450"/>
            <a:ext cx="876300" cy="628650"/>
          </a:xfrm>
          <a:prstGeom prst="rect">
            <a:avLst/>
          </a:prstGeom>
          <a:noFill/>
          <a:ln>
            <a:noFill/>
          </a:ln>
        </p:spPr>
      </p:pic>
      <p:pic>
        <p:nvPicPr>
          <p:cNvPr id="18" name="Shape 524">
            <a:extLst>
              <a:ext uri="{FF2B5EF4-FFF2-40B4-BE49-F238E27FC236}">
                <a16:creationId xmlns:a16="http://schemas.microsoft.com/office/drawing/2014/main" id="{2B4C6C9D-991A-4151-8F16-54C4DBEE2859}"/>
              </a:ext>
            </a:extLst>
          </p:cNvPr>
          <p:cNvPicPr preferRelativeResize="0"/>
          <p:nvPr/>
        </p:nvPicPr>
        <p:blipFill>
          <a:blip r:embed="rId2">
            <a:alphaModFix/>
          </a:blip>
          <a:stretch>
            <a:fillRect/>
          </a:stretch>
        </p:blipFill>
        <p:spPr>
          <a:xfrm>
            <a:off x="1885975" y="4336550"/>
            <a:ext cx="876300" cy="628650"/>
          </a:xfrm>
          <a:prstGeom prst="rect">
            <a:avLst/>
          </a:prstGeom>
          <a:noFill/>
          <a:ln>
            <a:noFill/>
          </a:ln>
        </p:spPr>
      </p:pic>
      <p:pic>
        <p:nvPicPr>
          <p:cNvPr id="19" name="Shape 525">
            <a:extLst>
              <a:ext uri="{FF2B5EF4-FFF2-40B4-BE49-F238E27FC236}">
                <a16:creationId xmlns:a16="http://schemas.microsoft.com/office/drawing/2014/main" id="{D7BA2741-0AFB-4D5D-9C5F-7C39DC766F37}"/>
              </a:ext>
            </a:extLst>
          </p:cNvPr>
          <p:cNvPicPr preferRelativeResize="0"/>
          <p:nvPr/>
        </p:nvPicPr>
        <p:blipFill>
          <a:blip r:embed="rId2">
            <a:alphaModFix/>
          </a:blip>
          <a:stretch>
            <a:fillRect/>
          </a:stretch>
        </p:blipFill>
        <p:spPr>
          <a:xfrm>
            <a:off x="1102500" y="4373075"/>
            <a:ext cx="876300" cy="628650"/>
          </a:xfrm>
          <a:prstGeom prst="rect">
            <a:avLst/>
          </a:prstGeom>
          <a:noFill/>
          <a:ln>
            <a:noFill/>
          </a:ln>
        </p:spPr>
      </p:pic>
      <p:sp>
        <p:nvSpPr>
          <p:cNvPr id="20" name="Shape 526">
            <a:extLst>
              <a:ext uri="{FF2B5EF4-FFF2-40B4-BE49-F238E27FC236}">
                <a16:creationId xmlns:a16="http://schemas.microsoft.com/office/drawing/2014/main" id="{37B886F6-685F-4E11-8FBB-E3F4D850D8C7}"/>
              </a:ext>
            </a:extLst>
          </p:cNvPr>
          <p:cNvSpPr txBox="1"/>
          <p:nvPr/>
        </p:nvSpPr>
        <p:spPr>
          <a:xfrm>
            <a:off x="393001" y="1712200"/>
            <a:ext cx="461999" cy="463200"/>
          </a:xfrm>
          <a:prstGeom prst="rect">
            <a:avLst/>
          </a:prstGeom>
          <a:noFill/>
          <a:ln>
            <a:noFill/>
          </a:ln>
        </p:spPr>
        <p:txBody>
          <a:bodyPr lIns="91425" tIns="91425" rIns="91425" bIns="91425" anchor="t" anchorCtr="0">
            <a:noAutofit/>
          </a:bodyPr>
          <a:lstStyle/>
          <a:p>
            <a:r>
              <a:rPr lang="en" sz="1000">
                <a:latin typeface="Open Sans"/>
                <a:ea typeface="Open Sans"/>
                <a:cs typeface="Open Sans"/>
                <a:sym typeface="Open Sans"/>
              </a:rPr>
              <a:t>K=1</a:t>
            </a:r>
          </a:p>
        </p:txBody>
      </p:sp>
      <p:graphicFrame>
        <p:nvGraphicFramePr>
          <p:cNvPr id="23" name="Shape 529">
            <a:extLst>
              <a:ext uri="{FF2B5EF4-FFF2-40B4-BE49-F238E27FC236}">
                <a16:creationId xmlns:a16="http://schemas.microsoft.com/office/drawing/2014/main" id="{31E34CF2-73A1-413B-92A4-AFB66742D514}"/>
              </a:ext>
            </a:extLst>
          </p:cNvPr>
          <p:cNvGraphicFramePr/>
          <p:nvPr>
            <p:extLst>
              <p:ext uri="{D42A27DB-BD31-4B8C-83A1-F6EECF244321}">
                <p14:modId xmlns:p14="http://schemas.microsoft.com/office/powerpoint/2010/main" val="3511321009"/>
              </p:ext>
            </p:extLst>
          </p:nvPr>
        </p:nvGraphicFramePr>
        <p:xfrm>
          <a:off x="3893151" y="1705350"/>
          <a:ext cx="5108523" cy="1394400"/>
        </p:xfrm>
        <a:graphic>
          <a:graphicData uri="http://schemas.openxmlformats.org/drawingml/2006/table">
            <a:tbl>
              <a:tblPr>
                <a:noFill/>
              </a:tblPr>
              <a:tblGrid>
                <a:gridCol w="720366">
                  <a:extLst>
                    <a:ext uri="{9D8B030D-6E8A-4147-A177-3AD203B41FA5}">
                      <a16:colId xmlns:a16="http://schemas.microsoft.com/office/drawing/2014/main" val="20000"/>
                    </a:ext>
                  </a:extLst>
                </a:gridCol>
                <a:gridCol w="885682">
                  <a:extLst>
                    <a:ext uri="{9D8B030D-6E8A-4147-A177-3AD203B41FA5}">
                      <a16:colId xmlns:a16="http://schemas.microsoft.com/office/drawing/2014/main" val="20001"/>
                    </a:ext>
                  </a:extLst>
                </a:gridCol>
                <a:gridCol w="805259">
                  <a:extLst>
                    <a:ext uri="{9D8B030D-6E8A-4147-A177-3AD203B41FA5}">
                      <a16:colId xmlns:a16="http://schemas.microsoft.com/office/drawing/2014/main" val="20002"/>
                    </a:ext>
                  </a:extLst>
                </a:gridCol>
                <a:gridCol w="899072">
                  <a:extLst>
                    <a:ext uri="{9D8B030D-6E8A-4147-A177-3AD203B41FA5}">
                      <a16:colId xmlns:a16="http://schemas.microsoft.com/office/drawing/2014/main" val="20003"/>
                    </a:ext>
                  </a:extLst>
                </a:gridCol>
                <a:gridCol w="899072">
                  <a:extLst>
                    <a:ext uri="{9D8B030D-6E8A-4147-A177-3AD203B41FA5}">
                      <a16:colId xmlns:a16="http://schemas.microsoft.com/office/drawing/2014/main" val="20004"/>
                    </a:ext>
                  </a:extLst>
                </a:gridCol>
                <a:gridCol w="899072">
                  <a:extLst>
                    <a:ext uri="{9D8B030D-6E8A-4147-A177-3AD203B41FA5}">
                      <a16:colId xmlns:a16="http://schemas.microsoft.com/office/drawing/2014/main" val="20005"/>
                    </a:ext>
                  </a:extLst>
                </a:gridCol>
              </a:tblGrid>
              <a:tr h="381000">
                <a:tc>
                  <a:txBody>
                    <a:bodyPr/>
                    <a:lstStyle/>
                    <a:p>
                      <a:pPr algn="ctr">
                        <a:spcBef>
                          <a:spcPts val="0"/>
                        </a:spcBef>
                        <a:buNone/>
                      </a:pPr>
                      <a:r>
                        <a:rPr lang="en" dirty="0">
                          <a:latin typeface="Open Sans"/>
                          <a:ea typeface="Open Sans"/>
                          <a:cs typeface="Open Sans"/>
                          <a:sym typeface="Open Sans"/>
                        </a:rPr>
                        <a:t>K</a:t>
                      </a:r>
                    </a:p>
                  </a:txBody>
                  <a:tcPr marL="91425" marR="91425" marT="91425" marB="91425"/>
                </a:tc>
                <a:tc>
                  <a:txBody>
                    <a:bodyPr/>
                    <a:lstStyle/>
                    <a:p>
                      <a:pPr algn="ctr">
                        <a:spcBef>
                          <a:spcPts val="0"/>
                        </a:spcBef>
                        <a:buNone/>
                      </a:pPr>
                      <a:r>
                        <a:rPr lang="en">
                          <a:latin typeface="Open Sans"/>
                          <a:ea typeface="Open Sans"/>
                          <a:cs typeface="Open Sans"/>
                          <a:sym typeface="Open Sans"/>
                        </a:rPr>
                        <a:t>Big House</a:t>
                      </a:r>
                    </a:p>
                  </a:txBody>
                  <a:tcPr marL="91425" marR="91425" marT="91425" marB="91425"/>
                </a:tc>
                <a:tc>
                  <a:txBody>
                    <a:bodyPr/>
                    <a:lstStyle/>
                    <a:p>
                      <a:pPr algn="ctr" rtl="0">
                        <a:spcBef>
                          <a:spcPts val="0"/>
                        </a:spcBef>
                        <a:buNone/>
                      </a:pPr>
                      <a:r>
                        <a:rPr lang="en">
                          <a:latin typeface="Open Sans"/>
                          <a:ea typeface="Open Sans"/>
                          <a:cs typeface="Open Sans"/>
                          <a:sym typeface="Open Sans"/>
                        </a:rPr>
                        <a:t>Lil House</a:t>
                      </a:r>
                    </a:p>
                  </a:txBody>
                  <a:tcPr marL="91425" marR="91425" marT="91425" marB="91425"/>
                </a:tc>
                <a:tc>
                  <a:txBody>
                    <a:bodyPr/>
                    <a:lstStyle/>
                    <a:p>
                      <a:pPr algn="ctr" rtl="0">
                        <a:spcBef>
                          <a:spcPts val="0"/>
                        </a:spcBef>
                        <a:buNone/>
                      </a:pPr>
                      <a:r>
                        <a:rPr lang="en">
                          <a:latin typeface="Open Sans"/>
                          <a:ea typeface="Open Sans"/>
                          <a:cs typeface="Open Sans"/>
                          <a:sym typeface="Open Sans"/>
                        </a:rPr>
                        <a:t>Guess</a:t>
                      </a:r>
                    </a:p>
                  </a:txBody>
                  <a:tcPr marL="91425" marR="91425" marT="91425" marB="91425"/>
                </a:tc>
                <a:tc>
                  <a:txBody>
                    <a:bodyPr/>
                    <a:lstStyle/>
                    <a:p>
                      <a:pPr algn="ctr" rtl="0">
                        <a:spcBef>
                          <a:spcPts val="0"/>
                        </a:spcBef>
                        <a:buNone/>
                      </a:pPr>
                      <a:r>
                        <a:rPr lang="en" dirty="0">
                          <a:latin typeface="Open Sans"/>
                          <a:ea typeface="Open Sans"/>
                          <a:cs typeface="Open Sans"/>
                          <a:sym typeface="Open Sans"/>
                        </a:rPr>
                        <a:t>Actual</a:t>
                      </a:r>
                    </a:p>
                  </a:txBody>
                  <a:tcPr marL="91425" marR="91425" marT="91425" marB="91425"/>
                </a:tc>
                <a:tc>
                  <a:txBody>
                    <a:bodyPr/>
                    <a:lstStyle/>
                    <a:p>
                      <a:pPr algn="ctr" rtl="0">
                        <a:spcBef>
                          <a:spcPts val="0"/>
                        </a:spcBef>
                        <a:buNone/>
                      </a:pPr>
                      <a:r>
                        <a:rPr lang="en" dirty="0">
                          <a:latin typeface="Open Sans"/>
                          <a:ea typeface="Open Sans"/>
                          <a:cs typeface="Open Sans"/>
                          <a:sym typeface="Open Sans"/>
                        </a:rPr>
                        <a:t>Notes</a:t>
                      </a:r>
                    </a:p>
                  </a:txBody>
                  <a:tcPr marL="91425" marR="91425" marT="91425" marB="91425"/>
                </a:tc>
                <a:extLst>
                  <a:ext uri="{0D108BD9-81ED-4DB2-BD59-A6C34878D82A}">
                    <a16:rowId xmlns:a16="http://schemas.microsoft.com/office/drawing/2014/main" val="10000"/>
                  </a:ext>
                </a:extLst>
              </a:tr>
              <a:tr h="396200">
                <a:tc>
                  <a:txBody>
                    <a:bodyPr/>
                    <a:lstStyle/>
                    <a:p>
                      <a:pPr algn="ctr">
                        <a:spcBef>
                          <a:spcPts val="0"/>
                        </a:spcBef>
                        <a:buNone/>
                      </a:pPr>
                      <a:r>
                        <a:rPr lang="en">
                          <a:latin typeface="Open Sans"/>
                          <a:ea typeface="Open Sans"/>
                          <a:cs typeface="Open Sans"/>
                          <a:sym typeface="Open Sans"/>
                        </a:rPr>
                        <a:t>1</a:t>
                      </a:r>
                    </a:p>
                  </a:txBody>
                  <a:tcPr marL="91425" marR="91425" marT="91425" marB="91425"/>
                </a:tc>
                <a:tc>
                  <a:txBody>
                    <a:bodyPr/>
                    <a:lstStyle/>
                    <a:p>
                      <a:pPr algn="ctr">
                        <a:spcBef>
                          <a:spcPts val="0"/>
                        </a:spcBef>
                        <a:buNone/>
                      </a:pPr>
                      <a:r>
                        <a:rPr lang="en">
                          <a:latin typeface="Open Sans"/>
                          <a:ea typeface="Open Sans"/>
                          <a:cs typeface="Open Sans"/>
                          <a:sym typeface="Open Sans"/>
                        </a:rPr>
                        <a:t>1</a:t>
                      </a:r>
                    </a:p>
                  </a:txBody>
                  <a:tcPr marL="91425" marR="91425" marT="91425" marB="91425"/>
                </a:tc>
                <a:tc>
                  <a:txBody>
                    <a:bodyPr/>
                    <a:lstStyle/>
                    <a:p>
                      <a:pPr algn="ctr" rtl="0">
                        <a:spcBef>
                          <a:spcPts val="0"/>
                        </a:spcBef>
                        <a:buNone/>
                      </a:pPr>
                      <a:r>
                        <a:rPr lang="en">
                          <a:latin typeface="Open Sans"/>
                          <a:ea typeface="Open Sans"/>
                          <a:cs typeface="Open Sans"/>
                          <a:sym typeface="Open Sans"/>
                        </a:rPr>
                        <a:t>0</a:t>
                      </a:r>
                    </a:p>
                  </a:txBody>
                  <a:tcPr marL="91425" marR="91425" marT="91425" marB="91425"/>
                </a:tc>
                <a:tc>
                  <a:txBody>
                    <a:bodyPr/>
                    <a:lstStyle/>
                    <a:p>
                      <a:pPr algn="ctr" rtl="0">
                        <a:spcBef>
                          <a:spcPts val="0"/>
                        </a:spcBef>
                        <a:buNone/>
                      </a:pPr>
                      <a:r>
                        <a:rPr lang="en">
                          <a:latin typeface="Open Sans"/>
                          <a:ea typeface="Open Sans"/>
                          <a:cs typeface="Open Sans"/>
                          <a:sym typeface="Open Sans"/>
                        </a:rPr>
                        <a:t>Big House</a:t>
                      </a:r>
                    </a:p>
                  </a:txBody>
                  <a:tcPr marL="91425" marR="91425" marT="91425" marB="91425"/>
                </a:tc>
                <a:tc>
                  <a:txBody>
                    <a:bodyPr/>
                    <a:lstStyle/>
                    <a:p>
                      <a:pPr algn="ctr" rtl="0">
                        <a:spcBef>
                          <a:spcPts val="0"/>
                        </a:spcBef>
                        <a:buNone/>
                      </a:pPr>
                      <a:endParaRPr>
                        <a:latin typeface="Open Sans"/>
                        <a:ea typeface="Open Sans"/>
                        <a:cs typeface="Open Sans"/>
                        <a:sym typeface="Open Sans"/>
                      </a:endParaRPr>
                    </a:p>
                  </a:txBody>
                  <a:tcPr marL="91425" marR="91425" marT="91425" marB="91425"/>
                </a:tc>
                <a:tc>
                  <a:txBody>
                    <a:bodyPr/>
                    <a:lstStyle/>
                    <a:p>
                      <a:pPr algn="ctr" rtl="0">
                        <a:spcBef>
                          <a:spcPts val="0"/>
                        </a:spcBef>
                        <a:buNone/>
                      </a:pPr>
                      <a:r>
                        <a:rPr lang="en-US" dirty="0">
                          <a:latin typeface="Open Sans"/>
                          <a:ea typeface="Open Sans"/>
                          <a:cs typeface="Open Sans"/>
                          <a:sym typeface="Open Sans"/>
                        </a:rPr>
                        <a:t>Local Structure</a:t>
                      </a:r>
                      <a:endParaRPr dirty="0">
                        <a:latin typeface="Open Sans"/>
                        <a:ea typeface="Open Sans"/>
                        <a:cs typeface="Open Sans"/>
                        <a:sym typeface="Open Sans"/>
                      </a:endParaRPr>
                    </a:p>
                  </a:txBody>
                  <a:tcPr marL="91425" marR="91425" marT="91425" marB="91425"/>
                </a:tc>
                <a:extLst>
                  <a:ext uri="{0D108BD9-81ED-4DB2-BD59-A6C34878D82A}">
                    <a16:rowId xmlns:a16="http://schemas.microsoft.com/office/drawing/2014/main" val="10001"/>
                  </a:ext>
                </a:extLst>
              </a:tr>
            </a:tbl>
          </a:graphicData>
        </a:graphic>
      </p:graphicFrame>
      <p:pic>
        <p:nvPicPr>
          <p:cNvPr id="24" name="Shape 530">
            <a:extLst>
              <a:ext uri="{FF2B5EF4-FFF2-40B4-BE49-F238E27FC236}">
                <a16:creationId xmlns:a16="http://schemas.microsoft.com/office/drawing/2014/main" id="{16EBC54F-132D-46E4-8474-C7F453AA067A}"/>
              </a:ext>
            </a:extLst>
          </p:cNvPr>
          <p:cNvPicPr preferRelativeResize="0"/>
          <p:nvPr/>
        </p:nvPicPr>
        <p:blipFill>
          <a:blip r:embed="rId3">
            <a:alphaModFix/>
          </a:blip>
          <a:stretch>
            <a:fillRect/>
          </a:stretch>
        </p:blipFill>
        <p:spPr>
          <a:xfrm>
            <a:off x="1562738" y="1762825"/>
            <a:ext cx="371475" cy="361950"/>
          </a:xfrm>
          <a:prstGeom prst="rect">
            <a:avLst/>
          </a:prstGeom>
          <a:noFill/>
          <a:ln>
            <a:noFill/>
          </a:ln>
        </p:spPr>
      </p:pic>
      <p:sp>
        <p:nvSpPr>
          <p:cNvPr id="25" name="Shape 531">
            <a:extLst>
              <a:ext uri="{FF2B5EF4-FFF2-40B4-BE49-F238E27FC236}">
                <a16:creationId xmlns:a16="http://schemas.microsoft.com/office/drawing/2014/main" id="{32308EC9-B26A-4137-A9A1-68EE1E153D54}"/>
              </a:ext>
            </a:extLst>
          </p:cNvPr>
          <p:cNvSpPr txBox="1"/>
          <p:nvPr/>
        </p:nvSpPr>
        <p:spPr>
          <a:xfrm>
            <a:off x="1607400" y="1762825"/>
            <a:ext cx="371400" cy="463200"/>
          </a:xfrm>
          <a:prstGeom prst="rect">
            <a:avLst/>
          </a:prstGeom>
          <a:noFill/>
          <a:ln>
            <a:noFill/>
          </a:ln>
        </p:spPr>
        <p:txBody>
          <a:bodyPr lIns="91425" tIns="91425" rIns="91425" bIns="91425" anchor="t" anchorCtr="0">
            <a:noAutofit/>
          </a:bodyPr>
          <a:lstStyle/>
          <a:p>
            <a:r>
              <a:rPr lang="en" b="1" dirty="0">
                <a:latin typeface="Open Sans"/>
                <a:ea typeface="Open Sans"/>
                <a:cs typeface="Open Sans"/>
                <a:sym typeface="Open Sans"/>
              </a:rPr>
              <a:t>?</a:t>
            </a:r>
          </a:p>
        </p:txBody>
      </p:sp>
      <p:pic>
        <p:nvPicPr>
          <p:cNvPr id="26" name="Shape 532">
            <a:extLst>
              <a:ext uri="{FF2B5EF4-FFF2-40B4-BE49-F238E27FC236}">
                <a16:creationId xmlns:a16="http://schemas.microsoft.com/office/drawing/2014/main" id="{362E3DD5-1D9D-49A7-A85B-B525A4DA118D}"/>
              </a:ext>
            </a:extLst>
          </p:cNvPr>
          <p:cNvPicPr preferRelativeResize="0"/>
          <p:nvPr/>
        </p:nvPicPr>
        <p:blipFill>
          <a:blip r:embed="rId4">
            <a:alphaModFix/>
          </a:blip>
          <a:stretch>
            <a:fillRect/>
          </a:stretch>
        </p:blipFill>
        <p:spPr>
          <a:xfrm>
            <a:off x="7507325" y="2517801"/>
            <a:ext cx="200025" cy="219075"/>
          </a:xfrm>
          <a:prstGeom prst="rect">
            <a:avLst/>
          </a:prstGeom>
          <a:noFill/>
          <a:ln>
            <a:noFill/>
          </a:ln>
        </p:spPr>
      </p:pic>
      <p:sp>
        <p:nvSpPr>
          <p:cNvPr id="30" name="TextBox 29">
            <a:extLst>
              <a:ext uri="{FF2B5EF4-FFF2-40B4-BE49-F238E27FC236}">
                <a16:creationId xmlns:a16="http://schemas.microsoft.com/office/drawing/2014/main" id="{A8F73976-CDEF-44E7-BF1F-1758026AB177}"/>
              </a:ext>
            </a:extLst>
          </p:cNvPr>
          <p:cNvSpPr txBox="1"/>
          <p:nvPr/>
        </p:nvSpPr>
        <p:spPr>
          <a:xfrm>
            <a:off x="304799" y="5587157"/>
            <a:ext cx="8729545" cy="73866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800" i="0" dirty="0"/>
              <a:t>Too localized!</a:t>
            </a:r>
          </a:p>
        </p:txBody>
      </p:sp>
    </p:spTree>
    <p:extLst>
      <p:ext uri="{BB962C8B-B14F-4D97-AF65-F5344CB8AC3E}">
        <p14:creationId xmlns:p14="http://schemas.microsoft.com/office/powerpoint/2010/main" val="22112037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125B5E-667D-4A9C-A11E-F5B7851DFDE0}"/>
              </a:ext>
            </a:extLst>
          </p:cNvPr>
          <p:cNvSpPr>
            <a:spLocks noGrp="1"/>
          </p:cNvSpPr>
          <p:nvPr>
            <p:ph type="dt" sz="half" idx="10"/>
          </p:nvPr>
        </p:nvSpPr>
        <p:spPr/>
        <p:txBody>
          <a:bodyPr/>
          <a:lstStyle/>
          <a:p>
            <a:fld id="{6700A58B-DD98-43D0-B791-721480A02982}" type="datetime1">
              <a:rPr lang="en-US" smtClean="0"/>
              <a:t>10/18/21</a:t>
            </a:fld>
            <a:endParaRPr lang="en-US"/>
          </a:p>
        </p:txBody>
      </p:sp>
      <p:sp>
        <p:nvSpPr>
          <p:cNvPr id="3" name="Title 2">
            <a:extLst>
              <a:ext uri="{FF2B5EF4-FFF2-40B4-BE49-F238E27FC236}">
                <a16:creationId xmlns:a16="http://schemas.microsoft.com/office/drawing/2014/main" id="{C771EEEB-85A9-4964-A54F-6E2C40A29FFA}"/>
              </a:ext>
            </a:extLst>
          </p:cNvPr>
          <p:cNvSpPr>
            <a:spLocks noGrp="1"/>
          </p:cNvSpPr>
          <p:nvPr>
            <p:ph type="title"/>
          </p:nvPr>
        </p:nvSpPr>
        <p:spPr/>
        <p:txBody>
          <a:bodyPr/>
          <a:lstStyle/>
          <a:p>
            <a:r>
              <a:rPr lang="en-US" dirty="0"/>
              <a:t>Special K!</a:t>
            </a:r>
          </a:p>
        </p:txBody>
      </p:sp>
      <p:sp>
        <p:nvSpPr>
          <p:cNvPr id="4" name="Slide Number Placeholder 3">
            <a:extLst>
              <a:ext uri="{FF2B5EF4-FFF2-40B4-BE49-F238E27FC236}">
                <a16:creationId xmlns:a16="http://schemas.microsoft.com/office/drawing/2014/main" id="{01D83A20-94D1-4356-9C85-46D75F2AD67B}"/>
              </a:ext>
            </a:extLst>
          </p:cNvPr>
          <p:cNvSpPr>
            <a:spLocks noGrp="1"/>
          </p:cNvSpPr>
          <p:nvPr>
            <p:ph type="sldNum" sz="quarter" idx="12"/>
          </p:nvPr>
        </p:nvSpPr>
        <p:spPr/>
        <p:txBody>
          <a:bodyPr/>
          <a:lstStyle/>
          <a:p>
            <a:fld id="{37290FF7-652B-4475-AEAB-8B1A5D23AE09}" type="slidenum">
              <a:rPr lang="en-US" smtClean="0"/>
              <a:t>23</a:t>
            </a:fld>
            <a:endParaRPr lang="en-US"/>
          </a:p>
        </p:txBody>
      </p:sp>
      <p:sp>
        <p:nvSpPr>
          <p:cNvPr id="5" name="Footer Placeholder 4">
            <a:extLst>
              <a:ext uri="{FF2B5EF4-FFF2-40B4-BE49-F238E27FC236}">
                <a16:creationId xmlns:a16="http://schemas.microsoft.com/office/drawing/2014/main" id="{FB738359-5995-4B3F-956D-97312EAB49A4}"/>
              </a:ext>
            </a:extLst>
          </p:cNvPr>
          <p:cNvSpPr>
            <a:spLocks noGrp="1"/>
          </p:cNvSpPr>
          <p:nvPr>
            <p:ph type="ftr" sz="quarter" idx="3"/>
          </p:nvPr>
        </p:nvSpPr>
        <p:spPr/>
        <p:txBody>
          <a:bodyPr/>
          <a:lstStyle/>
          <a:p>
            <a:r>
              <a:rPr lang="en-US"/>
              <a:t>Kwartler CSCI S-96</a:t>
            </a:r>
            <a:endParaRPr lang="en-US" dirty="0"/>
          </a:p>
        </p:txBody>
      </p:sp>
      <p:sp>
        <p:nvSpPr>
          <p:cNvPr id="8" name="Shape 511">
            <a:extLst>
              <a:ext uri="{FF2B5EF4-FFF2-40B4-BE49-F238E27FC236}">
                <a16:creationId xmlns:a16="http://schemas.microsoft.com/office/drawing/2014/main" id="{E82A33B0-D3C6-4639-A158-FF31EC3CD2FB}"/>
              </a:ext>
            </a:extLst>
          </p:cNvPr>
          <p:cNvSpPr/>
          <p:nvPr/>
        </p:nvSpPr>
        <p:spPr>
          <a:xfrm>
            <a:off x="393000" y="1712201"/>
            <a:ext cx="2378700" cy="2212849"/>
          </a:xfrm>
          <a:prstGeom prst="rect">
            <a:avLst/>
          </a:prstGeom>
          <a:noFill/>
          <a:ln w="9525" cap="flat" cmpd="sng">
            <a:solidFill>
              <a:srgbClr val="DE732E"/>
            </a:solidFill>
            <a:prstDash val="solid"/>
            <a:round/>
            <a:headEnd type="none" w="med" len="med"/>
            <a:tailEnd type="none" w="med" len="med"/>
          </a:ln>
        </p:spPr>
        <p:txBody>
          <a:bodyPr lIns="91425" tIns="91425" rIns="91425" bIns="91425" anchor="ctr" anchorCtr="0">
            <a:noAutofit/>
          </a:bodyPr>
          <a:lstStyle/>
          <a:p>
            <a:endParaRPr/>
          </a:p>
        </p:txBody>
      </p:sp>
      <p:pic>
        <p:nvPicPr>
          <p:cNvPr id="9" name="Shape 515">
            <a:extLst>
              <a:ext uri="{FF2B5EF4-FFF2-40B4-BE49-F238E27FC236}">
                <a16:creationId xmlns:a16="http://schemas.microsoft.com/office/drawing/2014/main" id="{1846F5F9-7E65-4523-A93A-D3301BA4835D}"/>
              </a:ext>
            </a:extLst>
          </p:cNvPr>
          <p:cNvPicPr preferRelativeResize="0"/>
          <p:nvPr/>
        </p:nvPicPr>
        <p:blipFill>
          <a:blip r:embed="rId2">
            <a:alphaModFix/>
          </a:blip>
          <a:stretch>
            <a:fillRect/>
          </a:stretch>
        </p:blipFill>
        <p:spPr>
          <a:xfrm>
            <a:off x="603725" y="1970125"/>
            <a:ext cx="876300" cy="628650"/>
          </a:xfrm>
          <a:prstGeom prst="rect">
            <a:avLst/>
          </a:prstGeom>
          <a:noFill/>
          <a:ln>
            <a:noFill/>
          </a:ln>
        </p:spPr>
      </p:pic>
      <p:pic>
        <p:nvPicPr>
          <p:cNvPr id="10" name="Shape 516">
            <a:extLst>
              <a:ext uri="{FF2B5EF4-FFF2-40B4-BE49-F238E27FC236}">
                <a16:creationId xmlns:a16="http://schemas.microsoft.com/office/drawing/2014/main" id="{71EEA899-0961-4FED-8DCB-6A981D117B91}"/>
              </a:ext>
            </a:extLst>
          </p:cNvPr>
          <p:cNvPicPr preferRelativeResize="0"/>
          <p:nvPr/>
        </p:nvPicPr>
        <p:blipFill>
          <a:blip r:embed="rId3">
            <a:alphaModFix/>
          </a:blip>
          <a:stretch>
            <a:fillRect/>
          </a:stretch>
        </p:blipFill>
        <p:spPr>
          <a:xfrm>
            <a:off x="2257438" y="2598775"/>
            <a:ext cx="371475" cy="361950"/>
          </a:xfrm>
          <a:prstGeom prst="rect">
            <a:avLst/>
          </a:prstGeom>
          <a:noFill/>
          <a:ln>
            <a:noFill/>
          </a:ln>
        </p:spPr>
      </p:pic>
      <p:pic>
        <p:nvPicPr>
          <p:cNvPr id="11" name="Shape 517">
            <a:extLst>
              <a:ext uri="{FF2B5EF4-FFF2-40B4-BE49-F238E27FC236}">
                <a16:creationId xmlns:a16="http://schemas.microsoft.com/office/drawing/2014/main" id="{08FDCE58-FA48-4FCB-B56E-C5C36B674800}"/>
              </a:ext>
            </a:extLst>
          </p:cNvPr>
          <p:cNvPicPr preferRelativeResize="0"/>
          <p:nvPr/>
        </p:nvPicPr>
        <p:blipFill>
          <a:blip r:embed="rId3">
            <a:alphaModFix/>
          </a:blip>
          <a:stretch>
            <a:fillRect/>
          </a:stretch>
        </p:blipFill>
        <p:spPr>
          <a:xfrm>
            <a:off x="1885963" y="2839200"/>
            <a:ext cx="371475" cy="361950"/>
          </a:xfrm>
          <a:prstGeom prst="rect">
            <a:avLst/>
          </a:prstGeom>
          <a:noFill/>
          <a:ln>
            <a:noFill/>
          </a:ln>
        </p:spPr>
      </p:pic>
      <p:pic>
        <p:nvPicPr>
          <p:cNvPr id="12" name="Shape 518">
            <a:extLst>
              <a:ext uri="{FF2B5EF4-FFF2-40B4-BE49-F238E27FC236}">
                <a16:creationId xmlns:a16="http://schemas.microsoft.com/office/drawing/2014/main" id="{B7BA7C9B-83B6-4D77-B754-14422D006382}"/>
              </a:ext>
            </a:extLst>
          </p:cNvPr>
          <p:cNvPicPr preferRelativeResize="0"/>
          <p:nvPr/>
        </p:nvPicPr>
        <p:blipFill>
          <a:blip r:embed="rId3">
            <a:alphaModFix/>
          </a:blip>
          <a:stretch>
            <a:fillRect/>
          </a:stretch>
        </p:blipFill>
        <p:spPr>
          <a:xfrm>
            <a:off x="1514488" y="3201150"/>
            <a:ext cx="371475" cy="361950"/>
          </a:xfrm>
          <a:prstGeom prst="rect">
            <a:avLst/>
          </a:prstGeom>
          <a:noFill/>
          <a:ln>
            <a:noFill/>
          </a:ln>
        </p:spPr>
      </p:pic>
      <p:pic>
        <p:nvPicPr>
          <p:cNvPr id="13" name="Shape 519">
            <a:extLst>
              <a:ext uri="{FF2B5EF4-FFF2-40B4-BE49-F238E27FC236}">
                <a16:creationId xmlns:a16="http://schemas.microsoft.com/office/drawing/2014/main" id="{92B095D6-4342-46AF-82D5-F99E6315FCBF}"/>
              </a:ext>
            </a:extLst>
          </p:cNvPr>
          <p:cNvPicPr preferRelativeResize="0"/>
          <p:nvPr/>
        </p:nvPicPr>
        <p:blipFill>
          <a:blip r:embed="rId3">
            <a:alphaModFix/>
          </a:blip>
          <a:stretch>
            <a:fillRect/>
          </a:stretch>
        </p:blipFill>
        <p:spPr>
          <a:xfrm>
            <a:off x="1108538" y="3563100"/>
            <a:ext cx="371475" cy="361950"/>
          </a:xfrm>
          <a:prstGeom prst="rect">
            <a:avLst/>
          </a:prstGeom>
          <a:noFill/>
          <a:ln>
            <a:noFill/>
          </a:ln>
        </p:spPr>
      </p:pic>
      <p:pic>
        <p:nvPicPr>
          <p:cNvPr id="15" name="Shape 521">
            <a:extLst>
              <a:ext uri="{FF2B5EF4-FFF2-40B4-BE49-F238E27FC236}">
                <a16:creationId xmlns:a16="http://schemas.microsoft.com/office/drawing/2014/main" id="{A02BF806-6C6A-44AF-9245-7BF11E21D013}"/>
              </a:ext>
            </a:extLst>
          </p:cNvPr>
          <p:cNvPicPr preferRelativeResize="0"/>
          <p:nvPr/>
        </p:nvPicPr>
        <p:blipFill>
          <a:blip r:embed="rId2">
            <a:alphaModFix/>
          </a:blip>
          <a:stretch>
            <a:fillRect/>
          </a:stretch>
        </p:blipFill>
        <p:spPr>
          <a:xfrm>
            <a:off x="2803875" y="3460100"/>
            <a:ext cx="876300" cy="628650"/>
          </a:xfrm>
          <a:prstGeom prst="rect">
            <a:avLst/>
          </a:prstGeom>
          <a:noFill/>
          <a:ln>
            <a:noFill/>
          </a:ln>
        </p:spPr>
      </p:pic>
      <p:pic>
        <p:nvPicPr>
          <p:cNvPr id="16" name="Shape 522">
            <a:extLst>
              <a:ext uri="{FF2B5EF4-FFF2-40B4-BE49-F238E27FC236}">
                <a16:creationId xmlns:a16="http://schemas.microsoft.com/office/drawing/2014/main" id="{D68E88E0-050E-4AF8-9A81-6FB991602BE9}"/>
              </a:ext>
            </a:extLst>
          </p:cNvPr>
          <p:cNvPicPr preferRelativeResize="0"/>
          <p:nvPr/>
        </p:nvPicPr>
        <p:blipFill>
          <a:blip r:embed="rId2">
            <a:alphaModFix/>
          </a:blip>
          <a:stretch>
            <a:fillRect/>
          </a:stretch>
        </p:blipFill>
        <p:spPr>
          <a:xfrm>
            <a:off x="2803875" y="4088750"/>
            <a:ext cx="876300" cy="628650"/>
          </a:xfrm>
          <a:prstGeom prst="rect">
            <a:avLst/>
          </a:prstGeom>
          <a:noFill/>
          <a:ln>
            <a:noFill/>
          </a:ln>
        </p:spPr>
      </p:pic>
      <p:pic>
        <p:nvPicPr>
          <p:cNvPr id="17" name="Shape 523">
            <a:extLst>
              <a:ext uri="{FF2B5EF4-FFF2-40B4-BE49-F238E27FC236}">
                <a16:creationId xmlns:a16="http://schemas.microsoft.com/office/drawing/2014/main" id="{4E3963CE-B20B-49FB-8142-549257A08DFD}"/>
              </a:ext>
            </a:extLst>
          </p:cNvPr>
          <p:cNvPicPr preferRelativeResize="0"/>
          <p:nvPr/>
        </p:nvPicPr>
        <p:blipFill>
          <a:blip r:embed="rId2">
            <a:alphaModFix/>
          </a:blip>
          <a:stretch>
            <a:fillRect/>
          </a:stretch>
        </p:blipFill>
        <p:spPr>
          <a:xfrm>
            <a:off x="2858375" y="2831450"/>
            <a:ext cx="876300" cy="628650"/>
          </a:xfrm>
          <a:prstGeom prst="rect">
            <a:avLst/>
          </a:prstGeom>
          <a:noFill/>
          <a:ln>
            <a:noFill/>
          </a:ln>
        </p:spPr>
      </p:pic>
      <p:pic>
        <p:nvPicPr>
          <p:cNvPr id="18" name="Shape 524">
            <a:extLst>
              <a:ext uri="{FF2B5EF4-FFF2-40B4-BE49-F238E27FC236}">
                <a16:creationId xmlns:a16="http://schemas.microsoft.com/office/drawing/2014/main" id="{2B4C6C9D-991A-4151-8F16-54C4DBEE2859}"/>
              </a:ext>
            </a:extLst>
          </p:cNvPr>
          <p:cNvPicPr preferRelativeResize="0"/>
          <p:nvPr/>
        </p:nvPicPr>
        <p:blipFill>
          <a:blip r:embed="rId2">
            <a:alphaModFix/>
          </a:blip>
          <a:stretch>
            <a:fillRect/>
          </a:stretch>
        </p:blipFill>
        <p:spPr>
          <a:xfrm>
            <a:off x="1885975" y="4336550"/>
            <a:ext cx="876300" cy="628650"/>
          </a:xfrm>
          <a:prstGeom prst="rect">
            <a:avLst/>
          </a:prstGeom>
          <a:noFill/>
          <a:ln>
            <a:noFill/>
          </a:ln>
        </p:spPr>
      </p:pic>
      <p:pic>
        <p:nvPicPr>
          <p:cNvPr id="19" name="Shape 525">
            <a:extLst>
              <a:ext uri="{FF2B5EF4-FFF2-40B4-BE49-F238E27FC236}">
                <a16:creationId xmlns:a16="http://schemas.microsoft.com/office/drawing/2014/main" id="{D7BA2741-0AFB-4D5D-9C5F-7C39DC766F37}"/>
              </a:ext>
            </a:extLst>
          </p:cNvPr>
          <p:cNvPicPr preferRelativeResize="0"/>
          <p:nvPr/>
        </p:nvPicPr>
        <p:blipFill>
          <a:blip r:embed="rId2">
            <a:alphaModFix/>
          </a:blip>
          <a:stretch>
            <a:fillRect/>
          </a:stretch>
        </p:blipFill>
        <p:spPr>
          <a:xfrm>
            <a:off x="1102500" y="4373075"/>
            <a:ext cx="876300" cy="628650"/>
          </a:xfrm>
          <a:prstGeom prst="rect">
            <a:avLst/>
          </a:prstGeom>
          <a:noFill/>
          <a:ln>
            <a:noFill/>
          </a:ln>
        </p:spPr>
      </p:pic>
      <p:sp>
        <p:nvSpPr>
          <p:cNvPr id="21" name="Shape 527">
            <a:extLst>
              <a:ext uri="{FF2B5EF4-FFF2-40B4-BE49-F238E27FC236}">
                <a16:creationId xmlns:a16="http://schemas.microsoft.com/office/drawing/2014/main" id="{68A20C9F-C15F-4B2E-867B-871381B226C6}"/>
              </a:ext>
            </a:extLst>
          </p:cNvPr>
          <p:cNvSpPr txBox="1"/>
          <p:nvPr/>
        </p:nvSpPr>
        <p:spPr>
          <a:xfrm>
            <a:off x="393001" y="1702240"/>
            <a:ext cx="461999" cy="463200"/>
          </a:xfrm>
          <a:prstGeom prst="rect">
            <a:avLst/>
          </a:prstGeom>
          <a:noFill/>
          <a:ln>
            <a:noFill/>
          </a:ln>
        </p:spPr>
        <p:txBody>
          <a:bodyPr lIns="91425" tIns="91425" rIns="91425" bIns="91425" anchor="t" anchorCtr="0">
            <a:noAutofit/>
          </a:bodyPr>
          <a:lstStyle/>
          <a:p>
            <a:r>
              <a:rPr lang="en" sz="1000" dirty="0">
                <a:latin typeface="Open Sans"/>
                <a:ea typeface="Open Sans"/>
                <a:cs typeface="Open Sans"/>
                <a:sym typeface="Open Sans"/>
              </a:rPr>
              <a:t>K=5</a:t>
            </a:r>
          </a:p>
        </p:txBody>
      </p:sp>
      <p:graphicFrame>
        <p:nvGraphicFramePr>
          <p:cNvPr id="23" name="Shape 529">
            <a:extLst>
              <a:ext uri="{FF2B5EF4-FFF2-40B4-BE49-F238E27FC236}">
                <a16:creationId xmlns:a16="http://schemas.microsoft.com/office/drawing/2014/main" id="{31E34CF2-73A1-413B-92A4-AFB66742D514}"/>
              </a:ext>
            </a:extLst>
          </p:cNvPr>
          <p:cNvGraphicFramePr/>
          <p:nvPr>
            <p:extLst>
              <p:ext uri="{D42A27DB-BD31-4B8C-83A1-F6EECF244321}">
                <p14:modId xmlns:p14="http://schemas.microsoft.com/office/powerpoint/2010/main" val="2711616321"/>
              </p:ext>
            </p:extLst>
          </p:nvPr>
        </p:nvGraphicFramePr>
        <p:xfrm>
          <a:off x="3893151" y="1705350"/>
          <a:ext cx="5108523" cy="1782990"/>
        </p:xfrm>
        <a:graphic>
          <a:graphicData uri="http://schemas.openxmlformats.org/drawingml/2006/table">
            <a:tbl>
              <a:tblPr>
                <a:noFill/>
              </a:tblPr>
              <a:tblGrid>
                <a:gridCol w="720366">
                  <a:extLst>
                    <a:ext uri="{9D8B030D-6E8A-4147-A177-3AD203B41FA5}">
                      <a16:colId xmlns:a16="http://schemas.microsoft.com/office/drawing/2014/main" val="20000"/>
                    </a:ext>
                  </a:extLst>
                </a:gridCol>
                <a:gridCol w="885682">
                  <a:extLst>
                    <a:ext uri="{9D8B030D-6E8A-4147-A177-3AD203B41FA5}">
                      <a16:colId xmlns:a16="http://schemas.microsoft.com/office/drawing/2014/main" val="20001"/>
                    </a:ext>
                  </a:extLst>
                </a:gridCol>
                <a:gridCol w="805259">
                  <a:extLst>
                    <a:ext uri="{9D8B030D-6E8A-4147-A177-3AD203B41FA5}">
                      <a16:colId xmlns:a16="http://schemas.microsoft.com/office/drawing/2014/main" val="20002"/>
                    </a:ext>
                  </a:extLst>
                </a:gridCol>
                <a:gridCol w="899072">
                  <a:extLst>
                    <a:ext uri="{9D8B030D-6E8A-4147-A177-3AD203B41FA5}">
                      <a16:colId xmlns:a16="http://schemas.microsoft.com/office/drawing/2014/main" val="20003"/>
                    </a:ext>
                  </a:extLst>
                </a:gridCol>
                <a:gridCol w="743437">
                  <a:extLst>
                    <a:ext uri="{9D8B030D-6E8A-4147-A177-3AD203B41FA5}">
                      <a16:colId xmlns:a16="http://schemas.microsoft.com/office/drawing/2014/main" val="20004"/>
                    </a:ext>
                  </a:extLst>
                </a:gridCol>
                <a:gridCol w="1054707">
                  <a:extLst>
                    <a:ext uri="{9D8B030D-6E8A-4147-A177-3AD203B41FA5}">
                      <a16:colId xmlns:a16="http://schemas.microsoft.com/office/drawing/2014/main" val="20005"/>
                    </a:ext>
                  </a:extLst>
                </a:gridCol>
              </a:tblGrid>
              <a:tr h="381000">
                <a:tc>
                  <a:txBody>
                    <a:bodyPr/>
                    <a:lstStyle/>
                    <a:p>
                      <a:pPr algn="ctr">
                        <a:spcBef>
                          <a:spcPts val="0"/>
                        </a:spcBef>
                        <a:buNone/>
                      </a:pPr>
                      <a:r>
                        <a:rPr lang="en" dirty="0">
                          <a:latin typeface="Open Sans"/>
                          <a:ea typeface="Open Sans"/>
                          <a:cs typeface="Open Sans"/>
                          <a:sym typeface="Open Sans"/>
                        </a:rPr>
                        <a:t>K</a:t>
                      </a:r>
                    </a:p>
                  </a:txBody>
                  <a:tcPr marL="91425" marR="91425" marT="91425" marB="91425"/>
                </a:tc>
                <a:tc>
                  <a:txBody>
                    <a:bodyPr/>
                    <a:lstStyle/>
                    <a:p>
                      <a:pPr algn="ctr">
                        <a:spcBef>
                          <a:spcPts val="0"/>
                        </a:spcBef>
                        <a:buNone/>
                      </a:pPr>
                      <a:r>
                        <a:rPr lang="en">
                          <a:latin typeface="Open Sans"/>
                          <a:ea typeface="Open Sans"/>
                          <a:cs typeface="Open Sans"/>
                          <a:sym typeface="Open Sans"/>
                        </a:rPr>
                        <a:t>Big House</a:t>
                      </a:r>
                    </a:p>
                  </a:txBody>
                  <a:tcPr marL="91425" marR="91425" marT="91425" marB="91425"/>
                </a:tc>
                <a:tc>
                  <a:txBody>
                    <a:bodyPr/>
                    <a:lstStyle/>
                    <a:p>
                      <a:pPr algn="ctr" rtl="0">
                        <a:spcBef>
                          <a:spcPts val="0"/>
                        </a:spcBef>
                        <a:buNone/>
                      </a:pPr>
                      <a:r>
                        <a:rPr lang="en">
                          <a:latin typeface="Open Sans"/>
                          <a:ea typeface="Open Sans"/>
                          <a:cs typeface="Open Sans"/>
                          <a:sym typeface="Open Sans"/>
                        </a:rPr>
                        <a:t>Lil House</a:t>
                      </a:r>
                    </a:p>
                  </a:txBody>
                  <a:tcPr marL="91425" marR="91425" marT="91425" marB="91425"/>
                </a:tc>
                <a:tc>
                  <a:txBody>
                    <a:bodyPr/>
                    <a:lstStyle/>
                    <a:p>
                      <a:pPr algn="ctr" rtl="0">
                        <a:spcBef>
                          <a:spcPts val="0"/>
                        </a:spcBef>
                        <a:buNone/>
                      </a:pPr>
                      <a:r>
                        <a:rPr lang="en">
                          <a:latin typeface="Open Sans"/>
                          <a:ea typeface="Open Sans"/>
                          <a:cs typeface="Open Sans"/>
                          <a:sym typeface="Open Sans"/>
                        </a:rPr>
                        <a:t>Guess</a:t>
                      </a:r>
                    </a:p>
                  </a:txBody>
                  <a:tcPr marL="91425" marR="91425" marT="91425" marB="91425"/>
                </a:tc>
                <a:tc>
                  <a:txBody>
                    <a:bodyPr/>
                    <a:lstStyle/>
                    <a:p>
                      <a:pPr algn="ctr" rtl="0">
                        <a:spcBef>
                          <a:spcPts val="0"/>
                        </a:spcBef>
                        <a:buNone/>
                      </a:pPr>
                      <a:r>
                        <a:rPr lang="en" dirty="0">
                          <a:latin typeface="Open Sans"/>
                          <a:ea typeface="Open Sans"/>
                          <a:cs typeface="Open Sans"/>
                          <a:sym typeface="Open Sans"/>
                        </a:rPr>
                        <a:t>Actual</a:t>
                      </a:r>
                    </a:p>
                  </a:txBody>
                  <a:tcPr marL="91425" marR="91425" marT="91425" marB="91425"/>
                </a:tc>
                <a:tc>
                  <a:txBody>
                    <a:bodyPr/>
                    <a:lstStyle/>
                    <a:p>
                      <a:pPr algn="ctr" rtl="0">
                        <a:spcBef>
                          <a:spcPts val="0"/>
                        </a:spcBef>
                        <a:buNone/>
                      </a:pPr>
                      <a:r>
                        <a:rPr lang="en" dirty="0">
                          <a:latin typeface="Open Sans"/>
                          <a:ea typeface="Open Sans"/>
                          <a:cs typeface="Open Sans"/>
                          <a:sym typeface="Open Sans"/>
                        </a:rPr>
                        <a:t>Notes</a:t>
                      </a:r>
                    </a:p>
                  </a:txBody>
                  <a:tcPr marL="91425" marR="91425" marT="91425" marB="91425"/>
                </a:tc>
                <a:extLst>
                  <a:ext uri="{0D108BD9-81ED-4DB2-BD59-A6C34878D82A}">
                    <a16:rowId xmlns:a16="http://schemas.microsoft.com/office/drawing/2014/main" val="10000"/>
                  </a:ext>
                </a:extLst>
              </a:tr>
              <a:tr h="396200">
                <a:tc>
                  <a:txBody>
                    <a:bodyPr/>
                    <a:lstStyle/>
                    <a:p>
                      <a:pPr algn="ctr">
                        <a:spcBef>
                          <a:spcPts val="0"/>
                        </a:spcBef>
                        <a:buNone/>
                      </a:pPr>
                      <a:r>
                        <a:rPr lang="en">
                          <a:latin typeface="Open Sans"/>
                          <a:ea typeface="Open Sans"/>
                          <a:cs typeface="Open Sans"/>
                          <a:sym typeface="Open Sans"/>
                        </a:rPr>
                        <a:t>1</a:t>
                      </a:r>
                    </a:p>
                  </a:txBody>
                  <a:tcPr marL="91425" marR="91425" marT="91425" marB="91425"/>
                </a:tc>
                <a:tc>
                  <a:txBody>
                    <a:bodyPr/>
                    <a:lstStyle/>
                    <a:p>
                      <a:pPr algn="ctr">
                        <a:spcBef>
                          <a:spcPts val="0"/>
                        </a:spcBef>
                        <a:buNone/>
                      </a:pPr>
                      <a:r>
                        <a:rPr lang="en">
                          <a:latin typeface="Open Sans"/>
                          <a:ea typeface="Open Sans"/>
                          <a:cs typeface="Open Sans"/>
                          <a:sym typeface="Open Sans"/>
                        </a:rPr>
                        <a:t>1</a:t>
                      </a:r>
                    </a:p>
                  </a:txBody>
                  <a:tcPr marL="91425" marR="91425" marT="91425" marB="91425"/>
                </a:tc>
                <a:tc>
                  <a:txBody>
                    <a:bodyPr/>
                    <a:lstStyle/>
                    <a:p>
                      <a:pPr algn="ctr" rtl="0">
                        <a:spcBef>
                          <a:spcPts val="0"/>
                        </a:spcBef>
                        <a:buNone/>
                      </a:pPr>
                      <a:r>
                        <a:rPr lang="en">
                          <a:latin typeface="Open Sans"/>
                          <a:ea typeface="Open Sans"/>
                          <a:cs typeface="Open Sans"/>
                          <a:sym typeface="Open Sans"/>
                        </a:rPr>
                        <a:t>0</a:t>
                      </a:r>
                    </a:p>
                  </a:txBody>
                  <a:tcPr marL="91425" marR="91425" marT="91425" marB="91425"/>
                </a:tc>
                <a:tc>
                  <a:txBody>
                    <a:bodyPr/>
                    <a:lstStyle/>
                    <a:p>
                      <a:pPr algn="ctr" rtl="0">
                        <a:spcBef>
                          <a:spcPts val="0"/>
                        </a:spcBef>
                        <a:buNone/>
                      </a:pPr>
                      <a:r>
                        <a:rPr lang="en">
                          <a:latin typeface="Open Sans"/>
                          <a:ea typeface="Open Sans"/>
                          <a:cs typeface="Open Sans"/>
                          <a:sym typeface="Open Sans"/>
                        </a:rPr>
                        <a:t>Big House</a:t>
                      </a:r>
                    </a:p>
                  </a:txBody>
                  <a:tcPr marL="91425" marR="91425" marT="91425" marB="91425"/>
                </a:tc>
                <a:tc>
                  <a:txBody>
                    <a:bodyPr/>
                    <a:lstStyle/>
                    <a:p>
                      <a:pPr algn="ctr" rtl="0">
                        <a:spcBef>
                          <a:spcPts val="0"/>
                        </a:spcBef>
                        <a:buNone/>
                      </a:pPr>
                      <a:endParaRPr>
                        <a:latin typeface="Open Sans"/>
                        <a:ea typeface="Open Sans"/>
                        <a:cs typeface="Open Sans"/>
                        <a:sym typeface="Open Sans"/>
                      </a:endParaRPr>
                    </a:p>
                  </a:txBody>
                  <a:tcPr marL="91425" marR="91425" marT="91425" marB="91425"/>
                </a:tc>
                <a:tc>
                  <a:txBody>
                    <a:bodyPr/>
                    <a:lstStyle/>
                    <a:p>
                      <a:pPr algn="ctr" rtl="0">
                        <a:spcBef>
                          <a:spcPts val="0"/>
                        </a:spcBef>
                        <a:buNone/>
                      </a:pPr>
                      <a:r>
                        <a:rPr lang="en-US" dirty="0">
                          <a:latin typeface="Open Sans"/>
                          <a:ea typeface="Open Sans"/>
                          <a:cs typeface="Open Sans"/>
                          <a:sym typeface="Open Sans"/>
                        </a:rPr>
                        <a:t>Local Structure</a:t>
                      </a:r>
                      <a:endParaRPr dirty="0">
                        <a:latin typeface="Open Sans"/>
                        <a:ea typeface="Open Sans"/>
                        <a:cs typeface="Open Sans"/>
                        <a:sym typeface="Open Sans"/>
                      </a:endParaRPr>
                    </a:p>
                  </a:txBody>
                  <a:tcPr marL="91425" marR="91425" marT="91425" marB="91425"/>
                </a:tc>
                <a:extLst>
                  <a:ext uri="{0D108BD9-81ED-4DB2-BD59-A6C34878D82A}">
                    <a16:rowId xmlns:a16="http://schemas.microsoft.com/office/drawing/2014/main" val="10001"/>
                  </a:ext>
                </a:extLst>
              </a:tr>
              <a:tr h="396200">
                <a:tc>
                  <a:txBody>
                    <a:bodyPr/>
                    <a:lstStyle/>
                    <a:p>
                      <a:pPr algn="ctr">
                        <a:spcBef>
                          <a:spcPts val="0"/>
                        </a:spcBef>
                        <a:buNone/>
                      </a:pPr>
                      <a:r>
                        <a:rPr lang="en">
                          <a:latin typeface="Open Sans"/>
                          <a:ea typeface="Open Sans"/>
                          <a:cs typeface="Open Sans"/>
                          <a:sym typeface="Open Sans"/>
                        </a:rPr>
                        <a:t>5</a:t>
                      </a:r>
                    </a:p>
                  </a:txBody>
                  <a:tcPr marL="91425" marR="91425" marT="91425" marB="91425"/>
                </a:tc>
                <a:tc>
                  <a:txBody>
                    <a:bodyPr/>
                    <a:lstStyle/>
                    <a:p>
                      <a:pPr algn="ctr">
                        <a:spcBef>
                          <a:spcPts val="0"/>
                        </a:spcBef>
                        <a:buNone/>
                      </a:pPr>
                      <a:r>
                        <a:rPr lang="en">
                          <a:latin typeface="Open Sans"/>
                          <a:ea typeface="Open Sans"/>
                          <a:cs typeface="Open Sans"/>
                          <a:sym typeface="Open Sans"/>
                        </a:rPr>
                        <a:t>1</a:t>
                      </a:r>
                    </a:p>
                  </a:txBody>
                  <a:tcPr marL="91425" marR="91425" marT="91425" marB="91425"/>
                </a:tc>
                <a:tc>
                  <a:txBody>
                    <a:bodyPr/>
                    <a:lstStyle/>
                    <a:p>
                      <a:pPr algn="ctr" rtl="0">
                        <a:spcBef>
                          <a:spcPts val="0"/>
                        </a:spcBef>
                        <a:buNone/>
                      </a:pPr>
                      <a:r>
                        <a:rPr lang="en" dirty="0">
                          <a:latin typeface="Open Sans"/>
                          <a:ea typeface="Open Sans"/>
                          <a:cs typeface="Open Sans"/>
                          <a:sym typeface="Open Sans"/>
                        </a:rPr>
                        <a:t>4</a:t>
                      </a:r>
                    </a:p>
                  </a:txBody>
                  <a:tcPr marL="91425" marR="91425" marT="91425" marB="91425"/>
                </a:tc>
                <a:tc>
                  <a:txBody>
                    <a:bodyPr/>
                    <a:lstStyle/>
                    <a:p>
                      <a:pPr algn="ctr" rtl="0">
                        <a:spcBef>
                          <a:spcPts val="0"/>
                        </a:spcBef>
                        <a:buNone/>
                      </a:pPr>
                      <a:r>
                        <a:rPr lang="en">
                          <a:latin typeface="Open Sans"/>
                          <a:ea typeface="Open Sans"/>
                          <a:cs typeface="Open Sans"/>
                          <a:sym typeface="Open Sans"/>
                        </a:rPr>
                        <a:t>Lil House</a:t>
                      </a:r>
                    </a:p>
                  </a:txBody>
                  <a:tcPr marL="91425" marR="91425" marT="91425" marB="91425"/>
                </a:tc>
                <a:tc>
                  <a:txBody>
                    <a:bodyPr/>
                    <a:lstStyle/>
                    <a:p>
                      <a:pPr algn="ctr" rtl="0">
                        <a:spcBef>
                          <a:spcPts val="0"/>
                        </a:spcBef>
                        <a:buNone/>
                      </a:pPr>
                      <a:endParaRPr>
                        <a:latin typeface="Open Sans"/>
                        <a:ea typeface="Open Sans"/>
                        <a:cs typeface="Open Sans"/>
                        <a:sym typeface="Open Sans"/>
                      </a:endParaRPr>
                    </a:p>
                  </a:txBody>
                  <a:tcPr marL="91425" marR="91425" marT="91425" marB="91425"/>
                </a:tc>
                <a:tc>
                  <a:txBody>
                    <a:bodyPr/>
                    <a:lstStyle/>
                    <a:p>
                      <a:pPr algn="ctr" rtl="0">
                        <a:spcBef>
                          <a:spcPts val="0"/>
                        </a:spcBef>
                        <a:buNone/>
                      </a:pPr>
                      <a:r>
                        <a:rPr lang="en-US" dirty="0">
                          <a:latin typeface="Open Sans"/>
                          <a:ea typeface="Open Sans"/>
                          <a:cs typeface="Open Sans"/>
                          <a:sym typeface="Open Sans"/>
                        </a:rPr>
                        <a:t>Just right</a:t>
                      </a:r>
                      <a:endParaRPr dirty="0">
                        <a:latin typeface="Open Sans"/>
                        <a:ea typeface="Open Sans"/>
                        <a:cs typeface="Open Sans"/>
                        <a:sym typeface="Open Sans"/>
                      </a:endParaRPr>
                    </a:p>
                  </a:txBody>
                  <a:tcPr marL="91425" marR="91425" marT="91425" marB="91425"/>
                </a:tc>
                <a:extLst>
                  <a:ext uri="{0D108BD9-81ED-4DB2-BD59-A6C34878D82A}">
                    <a16:rowId xmlns:a16="http://schemas.microsoft.com/office/drawing/2014/main" val="10002"/>
                  </a:ext>
                </a:extLst>
              </a:tr>
            </a:tbl>
          </a:graphicData>
        </a:graphic>
      </p:graphicFrame>
      <p:pic>
        <p:nvPicPr>
          <p:cNvPr id="24" name="Shape 530">
            <a:extLst>
              <a:ext uri="{FF2B5EF4-FFF2-40B4-BE49-F238E27FC236}">
                <a16:creationId xmlns:a16="http://schemas.microsoft.com/office/drawing/2014/main" id="{16EBC54F-132D-46E4-8474-C7F453AA067A}"/>
              </a:ext>
            </a:extLst>
          </p:cNvPr>
          <p:cNvPicPr preferRelativeResize="0"/>
          <p:nvPr/>
        </p:nvPicPr>
        <p:blipFill>
          <a:blip r:embed="rId3">
            <a:alphaModFix/>
          </a:blip>
          <a:stretch>
            <a:fillRect/>
          </a:stretch>
        </p:blipFill>
        <p:spPr>
          <a:xfrm>
            <a:off x="1562738" y="1762825"/>
            <a:ext cx="371475" cy="361950"/>
          </a:xfrm>
          <a:prstGeom prst="rect">
            <a:avLst/>
          </a:prstGeom>
          <a:noFill/>
          <a:ln>
            <a:noFill/>
          </a:ln>
        </p:spPr>
      </p:pic>
      <p:sp>
        <p:nvSpPr>
          <p:cNvPr id="25" name="Shape 531">
            <a:extLst>
              <a:ext uri="{FF2B5EF4-FFF2-40B4-BE49-F238E27FC236}">
                <a16:creationId xmlns:a16="http://schemas.microsoft.com/office/drawing/2014/main" id="{32308EC9-B26A-4137-A9A1-68EE1E153D54}"/>
              </a:ext>
            </a:extLst>
          </p:cNvPr>
          <p:cNvSpPr txBox="1"/>
          <p:nvPr/>
        </p:nvSpPr>
        <p:spPr>
          <a:xfrm>
            <a:off x="1607400" y="1762825"/>
            <a:ext cx="371400" cy="463200"/>
          </a:xfrm>
          <a:prstGeom prst="rect">
            <a:avLst/>
          </a:prstGeom>
          <a:noFill/>
          <a:ln>
            <a:noFill/>
          </a:ln>
        </p:spPr>
        <p:txBody>
          <a:bodyPr lIns="91425" tIns="91425" rIns="91425" bIns="91425" anchor="t" anchorCtr="0">
            <a:noAutofit/>
          </a:bodyPr>
          <a:lstStyle/>
          <a:p>
            <a:r>
              <a:rPr lang="en" b="1" dirty="0">
                <a:latin typeface="Open Sans"/>
                <a:ea typeface="Open Sans"/>
                <a:cs typeface="Open Sans"/>
                <a:sym typeface="Open Sans"/>
              </a:rPr>
              <a:t>?</a:t>
            </a:r>
          </a:p>
        </p:txBody>
      </p:sp>
      <p:pic>
        <p:nvPicPr>
          <p:cNvPr id="26" name="Shape 532">
            <a:extLst>
              <a:ext uri="{FF2B5EF4-FFF2-40B4-BE49-F238E27FC236}">
                <a16:creationId xmlns:a16="http://schemas.microsoft.com/office/drawing/2014/main" id="{362E3DD5-1D9D-49A7-A85B-B525A4DA118D}"/>
              </a:ext>
            </a:extLst>
          </p:cNvPr>
          <p:cNvPicPr preferRelativeResize="0"/>
          <p:nvPr/>
        </p:nvPicPr>
        <p:blipFill>
          <a:blip r:embed="rId4">
            <a:alphaModFix/>
          </a:blip>
          <a:stretch>
            <a:fillRect/>
          </a:stretch>
        </p:blipFill>
        <p:spPr>
          <a:xfrm>
            <a:off x="7507325" y="2517801"/>
            <a:ext cx="200025" cy="219075"/>
          </a:xfrm>
          <a:prstGeom prst="rect">
            <a:avLst/>
          </a:prstGeom>
          <a:noFill/>
          <a:ln>
            <a:noFill/>
          </a:ln>
        </p:spPr>
      </p:pic>
      <p:pic>
        <p:nvPicPr>
          <p:cNvPr id="28" name="Shape 534">
            <a:extLst>
              <a:ext uri="{FF2B5EF4-FFF2-40B4-BE49-F238E27FC236}">
                <a16:creationId xmlns:a16="http://schemas.microsoft.com/office/drawing/2014/main" id="{F782E48F-D60F-46CE-A968-BFC19EC74224}"/>
              </a:ext>
            </a:extLst>
          </p:cNvPr>
          <p:cNvPicPr preferRelativeResize="0"/>
          <p:nvPr/>
        </p:nvPicPr>
        <p:blipFill>
          <a:blip r:embed="rId5">
            <a:alphaModFix/>
          </a:blip>
          <a:stretch>
            <a:fillRect/>
          </a:stretch>
        </p:blipFill>
        <p:spPr>
          <a:xfrm>
            <a:off x="7521626" y="3062788"/>
            <a:ext cx="274323" cy="285874"/>
          </a:xfrm>
          <a:prstGeom prst="rect">
            <a:avLst/>
          </a:prstGeom>
          <a:noFill/>
          <a:ln>
            <a:noFill/>
          </a:ln>
        </p:spPr>
      </p:pic>
      <p:sp>
        <p:nvSpPr>
          <p:cNvPr id="30" name="TextBox 29">
            <a:extLst>
              <a:ext uri="{FF2B5EF4-FFF2-40B4-BE49-F238E27FC236}">
                <a16:creationId xmlns:a16="http://schemas.microsoft.com/office/drawing/2014/main" id="{A8F73976-CDEF-44E7-BF1F-1758026AB177}"/>
              </a:ext>
            </a:extLst>
          </p:cNvPr>
          <p:cNvSpPr txBox="1"/>
          <p:nvPr/>
        </p:nvSpPr>
        <p:spPr>
          <a:xfrm>
            <a:off x="304799" y="5587157"/>
            <a:ext cx="8729545" cy="73866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800" i="0" dirty="0"/>
              <a:t>Just right for the data!</a:t>
            </a:r>
          </a:p>
        </p:txBody>
      </p:sp>
    </p:spTree>
    <p:extLst>
      <p:ext uri="{BB962C8B-B14F-4D97-AF65-F5344CB8AC3E}">
        <p14:creationId xmlns:p14="http://schemas.microsoft.com/office/powerpoint/2010/main" val="37171256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125B5E-667D-4A9C-A11E-F5B7851DFDE0}"/>
              </a:ext>
            </a:extLst>
          </p:cNvPr>
          <p:cNvSpPr>
            <a:spLocks noGrp="1"/>
          </p:cNvSpPr>
          <p:nvPr>
            <p:ph type="dt" sz="half" idx="10"/>
          </p:nvPr>
        </p:nvSpPr>
        <p:spPr/>
        <p:txBody>
          <a:bodyPr/>
          <a:lstStyle/>
          <a:p>
            <a:fld id="{6700A58B-DD98-43D0-B791-721480A02982}" type="datetime1">
              <a:rPr lang="en-US" smtClean="0"/>
              <a:t>10/18/21</a:t>
            </a:fld>
            <a:endParaRPr lang="en-US"/>
          </a:p>
        </p:txBody>
      </p:sp>
      <p:sp>
        <p:nvSpPr>
          <p:cNvPr id="3" name="Title 2">
            <a:extLst>
              <a:ext uri="{FF2B5EF4-FFF2-40B4-BE49-F238E27FC236}">
                <a16:creationId xmlns:a16="http://schemas.microsoft.com/office/drawing/2014/main" id="{C771EEEB-85A9-4964-A54F-6E2C40A29FFA}"/>
              </a:ext>
            </a:extLst>
          </p:cNvPr>
          <p:cNvSpPr>
            <a:spLocks noGrp="1"/>
          </p:cNvSpPr>
          <p:nvPr>
            <p:ph type="title"/>
          </p:nvPr>
        </p:nvSpPr>
        <p:spPr/>
        <p:txBody>
          <a:bodyPr/>
          <a:lstStyle/>
          <a:p>
            <a:r>
              <a:rPr lang="en-US" dirty="0"/>
              <a:t>Special K!</a:t>
            </a:r>
          </a:p>
        </p:txBody>
      </p:sp>
      <p:sp>
        <p:nvSpPr>
          <p:cNvPr id="4" name="Slide Number Placeholder 3">
            <a:extLst>
              <a:ext uri="{FF2B5EF4-FFF2-40B4-BE49-F238E27FC236}">
                <a16:creationId xmlns:a16="http://schemas.microsoft.com/office/drawing/2014/main" id="{01D83A20-94D1-4356-9C85-46D75F2AD67B}"/>
              </a:ext>
            </a:extLst>
          </p:cNvPr>
          <p:cNvSpPr>
            <a:spLocks noGrp="1"/>
          </p:cNvSpPr>
          <p:nvPr>
            <p:ph type="sldNum" sz="quarter" idx="12"/>
          </p:nvPr>
        </p:nvSpPr>
        <p:spPr/>
        <p:txBody>
          <a:bodyPr/>
          <a:lstStyle/>
          <a:p>
            <a:fld id="{37290FF7-652B-4475-AEAB-8B1A5D23AE09}" type="slidenum">
              <a:rPr lang="en-US" smtClean="0"/>
              <a:t>24</a:t>
            </a:fld>
            <a:endParaRPr lang="en-US"/>
          </a:p>
        </p:txBody>
      </p:sp>
      <p:sp>
        <p:nvSpPr>
          <p:cNvPr id="5" name="Footer Placeholder 4">
            <a:extLst>
              <a:ext uri="{FF2B5EF4-FFF2-40B4-BE49-F238E27FC236}">
                <a16:creationId xmlns:a16="http://schemas.microsoft.com/office/drawing/2014/main" id="{FB738359-5995-4B3F-956D-97312EAB49A4}"/>
              </a:ext>
            </a:extLst>
          </p:cNvPr>
          <p:cNvSpPr>
            <a:spLocks noGrp="1"/>
          </p:cNvSpPr>
          <p:nvPr>
            <p:ph type="ftr" sz="quarter" idx="3"/>
          </p:nvPr>
        </p:nvSpPr>
        <p:spPr/>
        <p:txBody>
          <a:bodyPr/>
          <a:lstStyle/>
          <a:p>
            <a:r>
              <a:rPr lang="en-US"/>
              <a:t>Kwartler CSCI S-96</a:t>
            </a:r>
            <a:endParaRPr lang="en-US" dirty="0"/>
          </a:p>
        </p:txBody>
      </p:sp>
      <p:sp>
        <p:nvSpPr>
          <p:cNvPr id="7" name="Shape 510">
            <a:extLst>
              <a:ext uri="{FF2B5EF4-FFF2-40B4-BE49-F238E27FC236}">
                <a16:creationId xmlns:a16="http://schemas.microsoft.com/office/drawing/2014/main" id="{27A9DA37-2E1F-4532-975A-86BA73FF3667}"/>
              </a:ext>
            </a:extLst>
          </p:cNvPr>
          <p:cNvSpPr/>
          <p:nvPr/>
        </p:nvSpPr>
        <p:spPr>
          <a:xfrm>
            <a:off x="393001" y="1712200"/>
            <a:ext cx="3341699" cy="3323400"/>
          </a:xfrm>
          <a:prstGeom prst="rect">
            <a:avLst/>
          </a:prstGeom>
          <a:noFill/>
          <a:ln w="9525" cap="flat" cmpd="sng">
            <a:solidFill>
              <a:srgbClr val="3A81BA"/>
            </a:solidFill>
            <a:prstDash val="solid"/>
            <a:round/>
            <a:headEnd type="none" w="med" len="med"/>
            <a:tailEnd type="none" w="med" len="med"/>
          </a:ln>
        </p:spPr>
        <p:txBody>
          <a:bodyPr lIns="91425" tIns="91425" rIns="91425" bIns="91425" anchor="ctr" anchorCtr="0">
            <a:noAutofit/>
          </a:bodyPr>
          <a:lstStyle/>
          <a:p>
            <a:endParaRPr/>
          </a:p>
        </p:txBody>
      </p:sp>
      <p:pic>
        <p:nvPicPr>
          <p:cNvPr id="9" name="Shape 515">
            <a:extLst>
              <a:ext uri="{FF2B5EF4-FFF2-40B4-BE49-F238E27FC236}">
                <a16:creationId xmlns:a16="http://schemas.microsoft.com/office/drawing/2014/main" id="{1846F5F9-7E65-4523-A93A-D3301BA4835D}"/>
              </a:ext>
            </a:extLst>
          </p:cNvPr>
          <p:cNvPicPr preferRelativeResize="0"/>
          <p:nvPr/>
        </p:nvPicPr>
        <p:blipFill>
          <a:blip r:embed="rId2">
            <a:alphaModFix/>
          </a:blip>
          <a:stretch>
            <a:fillRect/>
          </a:stretch>
        </p:blipFill>
        <p:spPr>
          <a:xfrm>
            <a:off x="603725" y="1970125"/>
            <a:ext cx="876300" cy="628650"/>
          </a:xfrm>
          <a:prstGeom prst="rect">
            <a:avLst/>
          </a:prstGeom>
          <a:noFill/>
          <a:ln>
            <a:noFill/>
          </a:ln>
        </p:spPr>
      </p:pic>
      <p:pic>
        <p:nvPicPr>
          <p:cNvPr id="10" name="Shape 516">
            <a:extLst>
              <a:ext uri="{FF2B5EF4-FFF2-40B4-BE49-F238E27FC236}">
                <a16:creationId xmlns:a16="http://schemas.microsoft.com/office/drawing/2014/main" id="{71EEA899-0961-4FED-8DCB-6A981D117B91}"/>
              </a:ext>
            </a:extLst>
          </p:cNvPr>
          <p:cNvPicPr preferRelativeResize="0"/>
          <p:nvPr/>
        </p:nvPicPr>
        <p:blipFill>
          <a:blip r:embed="rId3">
            <a:alphaModFix/>
          </a:blip>
          <a:stretch>
            <a:fillRect/>
          </a:stretch>
        </p:blipFill>
        <p:spPr>
          <a:xfrm>
            <a:off x="2257438" y="2598775"/>
            <a:ext cx="371475" cy="361950"/>
          </a:xfrm>
          <a:prstGeom prst="rect">
            <a:avLst/>
          </a:prstGeom>
          <a:noFill/>
          <a:ln>
            <a:noFill/>
          </a:ln>
        </p:spPr>
      </p:pic>
      <p:pic>
        <p:nvPicPr>
          <p:cNvPr id="11" name="Shape 517">
            <a:extLst>
              <a:ext uri="{FF2B5EF4-FFF2-40B4-BE49-F238E27FC236}">
                <a16:creationId xmlns:a16="http://schemas.microsoft.com/office/drawing/2014/main" id="{08FDCE58-FA48-4FCB-B56E-C5C36B674800}"/>
              </a:ext>
            </a:extLst>
          </p:cNvPr>
          <p:cNvPicPr preferRelativeResize="0"/>
          <p:nvPr/>
        </p:nvPicPr>
        <p:blipFill>
          <a:blip r:embed="rId3">
            <a:alphaModFix/>
          </a:blip>
          <a:stretch>
            <a:fillRect/>
          </a:stretch>
        </p:blipFill>
        <p:spPr>
          <a:xfrm>
            <a:off x="1885963" y="2839200"/>
            <a:ext cx="371475" cy="361950"/>
          </a:xfrm>
          <a:prstGeom prst="rect">
            <a:avLst/>
          </a:prstGeom>
          <a:noFill/>
          <a:ln>
            <a:noFill/>
          </a:ln>
        </p:spPr>
      </p:pic>
      <p:pic>
        <p:nvPicPr>
          <p:cNvPr id="12" name="Shape 518">
            <a:extLst>
              <a:ext uri="{FF2B5EF4-FFF2-40B4-BE49-F238E27FC236}">
                <a16:creationId xmlns:a16="http://schemas.microsoft.com/office/drawing/2014/main" id="{B7BA7C9B-83B6-4D77-B754-14422D006382}"/>
              </a:ext>
            </a:extLst>
          </p:cNvPr>
          <p:cNvPicPr preferRelativeResize="0"/>
          <p:nvPr/>
        </p:nvPicPr>
        <p:blipFill>
          <a:blip r:embed="rId3">
            <a:alphaModFix/>
          </a:blip>
          <a:stretch>
            <a:fillRect/>
          </a:stretch>
        </p:blipFill>
        <p:spPr>
          <a:xfrm>
            <a:off x="1514488" y="3201150"/>
            <a:ext cx="371475" cy="361950"/>
          </a:xfrm>
          <a:prstGeom prst="rect">
            <a:avLst/>
          </a:prstGeom>
          <a:noFill/>
          <a:ln>
            <a:noFill/>
          </a:ln>
        </p:spPr>
      </p:pic>
      <p:pic>
        <p:nvPicPr>
          <p:cNvPr id="13" name="Shape 519">
            <a:extLst>
              <a:ext uri="{FF2B5EF4-FFF2-40B4-BE49-F238E27FC236}">
                <a16:creationId xmlns:a16="http://schemas.microsoft.com/office/drawing/2014/main" id="{92B095D6-4342-46AF-82D5-F99E6315FCBF}"/>
              </a:ext>
            </a:extLst>
          </p:cNvPr>
          <p:cNvPicPr preferRelativeResize="0"/>
          <p:nvPr/>
        </p:nvPicPr>
        <p:blipFill>
          <a:blip r:embed="rId3">
            <a:alphaModFix/>
          </a:blip>
          <a:stretch>
            <a:fillRect/>
          </a:stretch>
        </p:blipFill>
        <p:spPr>
          <a:xfrm>
            <a:off x="1108538" y="3563100"/>
            <a:ext cx="371475" cy="361950"/>
          </a:xfrm>
          <a:prstGeom prst="rect">
            <a:avLst/>
          </a:prstGeom>
          <a:noFill/>
          <a:ln>
            <a:noFill/>
          </a:ln>
        </p:spPr>
      </p:pic>
      <p:pic>
        <p:nvPicPr>
          <p:cNvPr id="15" name="Shape 521">
            <a:extLst>
              <a:ext uri="{FF2B5EF4-FFF2-40B4-BE49-F238E27FC236}">
                <a16:creationId xmlns:a16="http://schemas.microsoft.com/office/drawing/2014/main" id="{A02BF806-6C6A-44AF-9245-7BF11E21D013}"/>
              </a:ext>
            </a:extLst>
          </p:cNvPr>
          <p:cNvPicPr preferRelativeResize="0"/>
          <p:nvPr/>
        </p:nvPicPr>
        <p:blipFill>
          <a:blip r:embed="rId2">
            <a:alphaModFix/>
          </a:blip>
          <a:stretch>
            <a:fillRect/>
          </a:stretch>
        </p:blipFill>
        <p:spPr>
          <a:xfrm>
            <a:off x="2803875" y="3460100"/>
            <a:ext cx="876300" cy="628650"/>
          </a:xfrm>
          <a:prstGeom prst="rect">
            <a:avLst/>
          </a:prstGeom>
          <a:noFill/>
          <a:ln>
            <a:noFill/>
          </a:ln>
        </p:spPr>
      </p:pic>
      <p:pic>
        <p:nvPicPr>
          <p:cNvPr id="16" name="Shape 522">
            <a:extLst>
              <a:ext uri="{FF2B5EF4-FFF2-40B4-BE49-F238E27FC236}">
                <a16:creationId xmlns:a16="http://schemas.microsoft.com/office/drawing/2014/main" id="{D68E88E0-050E-4AF8-9A81-6FB991602BE9}"/>
              </a:ext>
            </a:extLst>
          </p:cNvPr>
          <p:cNvPicPr preferRelativeResize="0"/>
          <p:nvPr/>
        </p:nvPicPr>
        <p:blipFill>
          <a:blip r:embed="rId2">
            <a:alphaModFix/>
          </a:blip>
          <a:stretch>
            <a:fillRect/>
          </a:stretch>
        </p:blipFill>
        <p:spPr>
          <a:xfrm>
            <a:off x="2803875" y="4088750"/>
            <a:ext cx="876300" cy="628650"/>
          </a:xfrm>
          <a:prstGeom prst="rect">
            <a:avLst/>
          </a:prstGeom>
          <a:noFill/>
          <a:ln>
            <a:noFill/>
          </a:ln>
        </p:spPr>
      </p:pic>
      <p:pic>
        <p:nvPicPr>
          <p:cNvPr id="17" name="Shape 523">
            <a:extLst>
              <a:ext uri="{FF2B5EF4-FFF2-40B4-BE49-F238E27FC236}">
                <a16:creationId xmlns:a16="http://schemas.microsoft.com/office/drawing/2014/main" id="{4E3963CE-B20B-49FB-8142-549257A08DFD}"/>
              </a:ext>
            </a:extLst>
          </p:cNvPr>
          <p:cNvPicPr preferRelativeResize="0"/>
          <p:nvPr/>
        </p:nvPicPr>
        <p:blipFill>
          <a:blip r:embed="rId2">
            <a:alphaModFix/>
          </a:blip>
          <a:stretch>
            <a:fillRect/>
          </a:stretch>
        </p:blipFill>
        <p:spPr>
          <a:xfrm>
            <a:off x="2858375" y="2831450"/>
            <a:ext cx="876300" cy="628650"/>
          </a:xfrm>
          <a:prstGeom prst="rect">
            <a:avLst/>
          </a:prstGeom>
          <a:noFill/>
          <a:ln>
            <a:noFill/>
          </a:ln>
        </p:spPr>
      </p:pic>
      <p:pic>
        <p:nvPicPr>
          <p:cNvPr id="18" name="Shape 524">
            <a:extLst>
              <a:ext uri="{FF2B5EF4-FFF2-40B4-BE49-F238E27FC236}">
                <a16:creationId xmlns:a16="http://schemas.microsoft.com/office/drawing/2014/main" id="{2B4C6C9D-991A-4151-8F16-54C4DBEE2859}"/>
              </a:ext>
            </a:extLst>
          </p:cNvPr>
          <p:cNvPicPr preferRelativeResize="0"/>
          <p:nvPr/>
        </p:nvPicPr>
        <p:blipFill>
          <a:blip r:embed="rId2">
            <a:alphaModFix/>
          </a:blip>
          <a:stretch>
            <a:fillRect/>
          </a:stretch>
        </p:blipFill>
        <p:spPr>
          <a:xfrm>
            <a:off x="1885975" y="4336550"/>
            <a:ext cx="876300" cy="628650"/>
          </a:xfrm>
          <a:prstGeom prst="rect">
            <a:avLst/>
          </a:prstGeom>
          <a:noFill/>
          <a:ln>
            <a:noFill/>
          </a:ln>
        </p:spPr>
      </p:pic>
      <p:pic>
        <p:nvPicPr>
          <p:cNvPr id="19" name="Shape 525">
            <a:extLst>
              <a:ext uri="{FF2B5EF4-FFF2-40B4-BE49-F238E27FC236}">
                <a16:creationId xmlns:a16="http://schemas.microsoft.com/office/drawing/2014/main" id="{D7BA2741-0AFB-4D5D-9C5F-7C39DC766F37}"/>
              </a:ext>
            </a:extLst>
          </p:cNvPr>
          <p:cNvPicPr preferRelativeResize="0"/>
          <p:nvPr/>
        </p:nvPicPr>
        <p:blipFill>
          <a:blip r:embed="rId2">
            <a:alphaModFix/>
          </a:blip>
          <a:stretch>
            <a:fillRect/>
          </a:stretch>
        </p:blipFill>
        <p:spPr>
          <a:xfrm>
            <a:off x="1102500" y="4373075"/>
            <a:ext cx="876300" cy="628650"/>
          </a:xfrm>
          <a:prstGeom prst="rect">
            <a:avLst/>
          </a:prstGeom>
          <a:noFill/>
          <a:ln>
            <a:noFill/>
          </a:ln>
        </p:spPr>
      </p:pic>
      <p:sp>
        <p:nvSpPr>
          <p:cNvPr id="22" name="Shape 528">
            <a:extLst>
              <a:ext uri="{FF2B5EF4-FFF2-40B4-BE49-F238E27FC236}">
                <a16:creationId xmlns:a16="http://schemas.microsoft.com/office/drawing/2014/main" id="{609A58DE-F33B-4887-B56E-E7AB0A3E077B}"/>
              </a:ext>
            </a:extLst>
          </p:cNvPr>
          <p:cNvSpPr txBox="1"/>
          <p:nvPr/>
        </p:nvSpPr>
        <p:spPr>
          <a:xfrm>
            <a:off x="393000" y="1716024"/>
            <a:ext cx="523200" cy="463200"/>
          </a:xfrm>
          <a:prstGeom prst="rect">
            <a:avLst/>
          </a:prstGeom>
          <a:noFill/>
          <a:ln>
            <a:noFill/>
          </a:ln>
        </p:spPr>
        <p:txBody>
          <a:bodyPr lIns="91425" tIns="91425" rIns="91425" bIns="91425" anchor="t" anchorCtr="0">
            <a:noAutofit/>
          </a:bodyPr>
          <a:lstStyle/>
          <a:p>
            <a:r>
              <a:rPr lang="en" sz="1000">
                <a:latin typeface="Open Sans"/>
                <a:ea typeface="Open Sans"/>
                <a:cs typeface="Open Sans"/>
                <a:sym typeface="Open Sans"/>
              </a:rPr>
              <a:t>K=10</a:t>
            </a:r>
          </a:p>
        </p:txBody>
      </p:sp>
      <p:graphicFrame>
        <p:nvGraphicFramePr>
          <p:cNvPr id="23" name="Shape 529">
            <a:extLst>
              <a:ext uri="{FF2B5EF4-FFF2-40B4-BE49-F238E27FC236}">
                <a16:creationId xmlns:a16="http://schemas.microsoft.com/office/drawing/2014/main" id="{31E34CF2-73A1-413B-92A4-AFB66742D514}"/>
              </a:ext>
            </a:extLst>
          </p:cNvPr>
          <p:cNvGraphicFramePr/>
          <p:nvPr>
            <p:extLst>
              <p:ext uri="{D42A27DB-BD31-4B8C-83A1-F6EECF244321}">
                <p14:modId xmlns:p14="http://schemas.microsoft.com/office/powerpoint/2010/main" val="3148993550"/>
              </p:ext>
            </p:extLst>
          </p:nvPr>
        </p:nvGraphicFramePr>
        <p:xfrm>
          <a:off x="3893151" y="1705350"/>
          <a:ext cx="5108523" cy="2042030"/>
        </p:xfrm>
        <a:graphic>
          <a:graphicData uri="http://schemas.openxmlformats.org/drawingml/2006/table">
            <a:tbl>
              <a:tblPr>
                <a:noFill/>
              </a:tblPr>
              <a:tblGrid>
                <a:gridCol w="720366">
                  <a:extLst>
                    <a:ext uri="{9D8B030D-6E8A-4147-A177-3AD203B41FA5}">
                      <a16:colId xmlns:a16="http://schemas.microsoft.com/office/drawing/2014/main" val="20000"/>
                    </a:ext>
                  </a:extLst>
                </a:gridCol>
                <a:gridCol w="885682">
                  <a:extLst>
                    <a:ext uri="{9D8B030D-6E8A-4147-A177-3AD203B41FA5}">
                      <a16:colId xmlns:a16="http://schemas.microsoft.com/office/drawing/2014/main" val="20001"/>
                    </a:ext>
                  </a:extLst>
                </a:gridCol>
                <a:gridCol w="805259">
                  <a:extLst>
                    <a:ext uri="{9D8B030D-6E8A-4147-A177-3AD203B41FA5}">
                      <a16:colId xmlns:a16="http://schemas.microsoft.com/office/drawing/2014/main" val="20002"/>
                    </a:ext>
                  </a:extLst>
                </a:gridCol>
                <a:gridCol w="899072">
                  <a:extLst>
                    <a:ext uri="{9D8B030D-6E8A-4147-A177-3AD203B41FA5}">
                      <a16:colId xmlns:a16="http://schemas.microsoft.com/office/drawing/2014/main" val="20003"/>
                    </a:ext>
                  </a:extLst>
                </a:gridCol>
                <a:gridCol w="899072">
                  <a:extLst>
                    <a:ext uri="{9D8B030D-6E8A-4147-A177-3AD203B41FA5}">
                      <a16:colId xmlns:a16="http://schemas.microsoft.com/office/drawing/2014/main" val="20004"/>
                    </a:ext>
                  </a:extLst>
                </a:gridCol>
                <a:gridCol w="899072">
                  <a:extLst>
                    <a:ext uri="{9D8B030D-6E8A-4147-A177-3AD203B41FA5}">
                      <a16:colId xmlns:a16="http://schemas.microsoft.com/office/drawing/2014/main" val="20005"/>
                    </a:ext>
                  </a:extLst>
                </a:gridCol>
              </a:tblGrid>
              <a:tr h="381000">
                <a:tc>
                  <a:txBody>
                    <a:bodyPr/>
                    <a:lstStyle/>
                    <a:p>
                      <a:pPr algn="ctr">
                        <a:spcBef>
                          <a:spcPts val="0"/>
                        </a:spcBef>
                        <a:buNone/>
                      </a:pPr>
                      <a:r>
                        <a:rPr lang="en" sz="1200" dirty="0">
                          <a:latin typeface="Open Sans"/>
                          <a:ea typeface="Open Sans"/>
                          <a:cs typeface="Open Sans"/>
                          <a:sym typeface="Open Sans"/>
                        </a:rPr>
                        <a:t>K</a:t>
                      </a:r>
                    </a:p>
                  </a:txBody>
                  <a:tcPr marL="91425" marR="91425" marT="91425" marB="91425"/>
                </a:tc>
                <a:tc>
                  <a:txBody>
                    <a:bodyPr/>
                    <a:lstStyle/>
                    <a:p>
                      <a:pPr algn="ctr">
                        <a:spcBef>
                          <a:spcPts val="0"/>
                        </a:spcBef>
                        <a:buNone/>
                      </a:pPr>
                      <a:r>
                        <a:rPr lang="en" sz="1200">
                          <a:latin typeface="Open Sans"/>
                          <a:ea typeface="Open Sans"/>
                          <a:cs typeface="Open Sans"/>
                          <a:sym typeface="Open Sans"/>
                        </a:rPr>
                        <a:t>Big House</a:t>
                      </a:r>
                    </a:p>
                  </a:txBody>
                  <a:tcPr marL="91425" marR="91425" marT="91425" marB="91425"/>
                </a:tc>
                <a:tc>
                  <a:txBody>
                    <a:bodyPr/>
                    <a:lstStyle/>
                    <a:p>
                      <a:pPr algn="ctr" rtl="0">
                        <a:spcBef>
                          <a:spcPts val="0"/>
                        </a:spcBef>
                        <a:buNone/>
                      </a:pPr>
                      <a:r>
                        <a:rPr lang="en" sz="1200">
                          <a:latin typeface="Open Sans"/>
                          <a:ea typeface="Open Sans"/>
                          <a:cs typeface="Open Sans"/>
                          <a:sym typeface="Open Sans"/>
                        </a:rPr>
                        <a:t>Lil House</a:t>
                      </a:r>
                    </a:p>
                  </a:txBody>
                  <a:tcPr marL="91425" marR="91425" marT="91425" marB="91425"/>
                </a:tc>
                <a:tc>
                  <a:txBody>
                    <a:bodyPr/>
                    <a:lstStyle/>
                    <a:p>
                      <a:pPr algn="ctr" rtl="0">
                        <a:spcBef>
                          <a:spcPts val="0"/>
                        </a:spcBef>
                        <a:buNone/>
                      </a:pPr>
                      <a:r>
                        <a:rPr lang="en" sz="1200">
                          <a:latin typeface="Open Sans"/>
                          <a:ea typeface="Open Sans"/>
                          <a:cs typeface="Open Sans"/>
                          <a:sym typeface="Open Sans"/>
                        </a:rPr>
                        <a:t>Guess</a:t>
                      </a:r>
                    </a:p>
                  </a:txBody>
                  <a:tcPr marL="91425" marR="91425" marT="91425" marB="91425"/>
                </a:tc>
                <a:tc>
                  <a:txBody>
                    <a:bodyPr/>
                    <a:lstStyle/>
                    <a:p>
                      <a:pPr algn="ctr" rtl="0">
                        <a:spcBef>
                          <a:spcPts val="0"/>
                        </a:spcBef>
                        <a:buNone/>
                      </a:pPr>
                      <a:r>
                        <a:rPr lang="en" sz="1200" dirty="0">
                          <a:latin typeface="Open Sans"/>
                          <a:ea typeface="Open Sans"/>
                          <a:cs typeface="Open Sans"/>
                          <a:sym typeface="Open Sans"/>
                        </a:rPr>
                        <a:t>Actual</a:t>
                      </a:r>
                    </a:p>
                  </a:txBody>
                  <a:tcPr marL="91425" marR="91425" marT="91425" marB="91425"/>
                </a:tc>
                <a:tc>
                  <a:txBody>
                    <a:bodyPr/>
                    <a:lstStyle/>
                    <a:p>
                      <a:pPr algn="ctr" rtl="0">
                        <a:spcBef>
                          <a:spcPts val="0"/>
                        </a:spcBef>
                        <a:buNone/>
                      </a:pPr>
                      <a:r>
                        <a:rPr lang="en" sz="1200" dirty="0">
                          <a:latin typeface="Open Sans"/>
                          <a:ea typeface="Open Sans"/>
                          <a:cs typeface="Open Sans"/>
                          <a:sym typeface="Open Sans"/>
                        </a:rPr>
                        <a:t>Notes</a:t>
                      </a:r>
                    </a:p>
                  </a:txBody>
                  <a:tcPr marL="91425" marR="91425" marT="91425" marB="91425"/>
                </a:tc>
                <a:extLst>
                  <a:ext uri="{0D108BD9-81ED-4DB2-BD59-A6C34878D82A}">
                    <a16:rowId xmlns:a16="http://schemas.microsoft.com/office/drawing/2014/main" val="10000"/>
                  </a:ext>
                </a:extLst>
              </a:tr>
              <a:tr h="396200">
                <a:tc>
                  <a:txBody>
                    <a:bodyPr/>
                    <a:lstStyle/>
                    <a:p>
                      <a:pPr algn="ctr">
                        <a:spcBef>
                          <a:spcPts val="0"/>
                        </a:spcBef>
                        <a:buNone/>
                      </a:pPr>
                      <a:r>
                        <a:rPr lang="en" sz="1200">
                          <a:latin typeface="Open Sans"/>
                          <a:ea typeface="Open Sans"/>
                          <a:cs typeface="Open Sans"/>
                          <a:sym typeface="Open Sans"/>
                        </a:rPr>
                        <a:t>1</a:t>
                      </a:r>
                    </a:p>
                  </a:txBody>
                  <a:tcPr marL="91425" marR="91425" marT="91425" marB="91425"/>
                </a:tc>
                <a:tc>
                  <a:txBody>
                    <a:bodyPr/>
                    <a:lstStyle/>
                    <a:p>
                      <a:pPr algn="ctr">
                        <a:spcBef>
                          <a:spcPts val="0"/>
                        </a:spcBef>
                        <a:buNone/>
                      </a:pPr>
                      <a:r>
                        <a:rPr lang="en" sz="1200">
                          <a:latin typeface="Open Sans"/>
                          <a:ea typeface="Open Sans"/>
                          <a:cs typeface="Open Sans"/>
                          <a:sym typeface="Open Sans"/>
                        </a:rPr>
                        <a:t>1</a:t>
                      </a:r>
                    </a:p>
                  </a:txBody>
                  <a:tcPr marL="91425" marR="91425" marT="91425" marB="91425"/>
                </a:tc>
                <a:tc>
                  <a:txBody>
                    <a:bodyPr/>
                    <a:lstStyle/>
                    <a:p>
                      <a:pPr algn="ctr" rtl="0">
                        <a:spcBef>
                          <a:spcPts val="0"/>
                        </a:spcBef>
                        <a:buNone/>
                      </a:pPr>
                      <a:r>
                        <a:rPr lang="en" sz="1200">
                          <a:latin typeface="Open Sans"/>
                          <a:ea typeface="Open Sans"/>
                          <a:cs typeface="Open Sans"/>
                          <a:sym typeface="Open Sans"/>
                        </a:rPr>
                        <a:t>0</a:t>
                      </a:r>
                    </a:p>
                  </a:txBody>
                  <a:tcPr marL="91425" marR="91425" marT="91425" marB="91425"/>
                </a:tc>
                <a:tc>
                  <a:txBody>
                    <a:bodyPr/>
                    <a:lstStyle/>
                    <a:p>
                      <a:pPr algn="ctr" rtl="0">
                        <a:spcBef>
                          <a:spcPts val="0"/>
                        </a:spcBef>
                        <a:buNone/>
                      </a:pPr>
                      <a:r>
                        <a:rPr lang="en" sz="1200">
                          <a:latin typeface="Open Sans"/>
                          <a:ea typeface="Open Sans"/>
                          <a:cs typeface="Open Sans"/>
                          <a:sym typeface="Open Sans"/>
                        </a:rPr>
                        <a:t>Big House</a:t>
                      </a:r>
                    </a:p>
                  </a:txBody>
                  <a:tcPr marL="91425" marR="91425" marT="91425" marB="91425"/>
                </a:tc>
                <a:tc>
                  <a:txBody>
                    <a:bodyPr/>
                    <a:lstStyle/>
                    <a:p>
                      <a:pPr algn="ctr" rtl="0">
                        <a:spcBef>
                          <a:spcPts val="0"/>
                        </a:spcBef>
                        <a:buNone/>
                      </a:pPr>
                      <a:endParaRPr sz="1200">
                        <a:latin typeface="Open Sans"/>
                        <a:ea typeface="Open Sans"/>
                        <a:cs typeface="Open Sans"/>
                        <a:sym typeface="Open Sans"/>
                      </a:endParaRPr>
                    </a:p>
                  </a:txBody>
                  <a:tcPr marL="91425" marR="91425" marT="91425" marB="91425"/>
                </a:tc>
                <a:tc>
                  <a:txBody>
                    <a:bodyPr/>
                    <a:lstStyle/>
                    <a:p>
                      <a:pPr algn="ctr" rtl="0">
                        <a:spcBef>
                          <a:spcPts val="0"/>
                        </a:spcBef>
                        <a:buNone/>
                      </a:pPr>
                      <a:r>
                        <a:rPr lang="en-US" sz="1200" dirty="0">
                          <a:latin typeface="Open Sans"/>
                          <a:ea typeface="Open Sans"/>
                          <a:cs typeface="Open Sans"/>
                          <a:sym typeface="Open Sans"/>
                        </a:rPr>
                        <a:t>Local Structure</a:t>
                      </a:r>
                      <a:endParaRPr sz="1200" dirty="0">
                        <a:latin typeface="Open Sans"/>
                        <a:ea typeface="Open Sans"/>
                        <a:cs typeface="Open Sans"/>
                        <a:sym typeface="Open Sans"/>
                      </a:endParaRPr>
                    </a:p>
                  </a:txBody>
                  <a:tcPr marL="91425" marR="91425" marT="91425" marB="91425"/>
                </a:tc>
                <a:extLst>
                  <a:ext uri="{0D108BD9-81ED-4DB2-BD59-A6C34878D82A}">
                    <a16:rowId xmlns:a16="http://schemas.microsoft.com/office/drawing/2014/main" val="10001"/>
                  </a:ext>
                </a:extLst>
              </a:tr>
              <a:tr h="396200">
                <a:tc>
                  <a:txBody>
                    <a:bodyPr/>
                    <a:lstStyle/>
                    <a:p>
                      <a:pPr algn="ctr">
                        <a:spcBef>
                          <a:spcPts val="0"/>
                        </a:spcBef>
                        <a:buNone/>
                      </a:pPr>
                      <a:r>
                        <a:rPr lang="en" sz="1200">
                          <a:latin typeface="Open Sans"/>
                          <a:ea typeface="Open Sans"/>
                          <a:cs typeface="Open Sans"/>
                          <a:sym typeface="Open Sans"/>
                        </a:rPr>
                        <a:t>5</a:t>
                      </a:r>
                    </a:p>
                  </a:txBody>
                  <a:tcPr marL="91425" marR="91425" marT="91425" marB="91425"/>
                </a:tc>
                <a:tc>
                  <a:txBody>
                    <a:bodyPr/>
                    <a:lstStyle/>
                    <a:p>
                      <a:pPr algn="ctr">
                        <a:spcBef>
                          <a:spcPts val="0"/>
                        </a:spcBef>
                        <a:buNone/>
                      </a:pPr>
                      <a:r>
                        <a:rPr lang="en" sz="1200">
                          <a:latin typeface="Open Sans"/>
                          <a:ea typeface="Open Sans"/>
                          <a:cs typeface="Open Sans"/>
                          <a:sym typeface="Open Sans"/>
                        </a:rPr>
                        <a:t>1</a:t>
                      </a:r>
                    </a:p>
                  </a:txBody>
                  <a:tcPr marL="91425" marR="91425" marT="91425" marB="91425"/>
                </a:tc>
                <a:tc>
                  <a:txBody>
                    <a:bodyPr/>
                    <a:lstStyle/>
                    <a:p>
                      <a:pPr algn="ctr" rtl="0">
                        <a:spcBef>
                          <a:spcPts val="0"/>
                        </a:spcBef>
                        <a:buNone/>
                      </a:pPr>
                      <a:r>
                        <a:rPr lang="en" sz="1200" dirty="0">
                          <a:latin typeface="Open Sans"/>
                          <a:ea typeface="Open Sans"/>
                          <a:cs typeface="Open Sans"/>
                          <a:sym typeface="Open Sans"/>
                        </a:rPr>
                        <a:t>4</a:t>
                      </a:r>
                    </a:p>
                  </a:txBody>
                  <a:tcPr marL="91425" marR="91425" marT="91425" marB="91425"/>
                </a:tc>
                <a:tc>
                  <a:txBody>
                    <a:bodyPr/>
                    <a:lstStyle/>
                    <a:p>
                      <a:pPr algn="ctr" rtl="0">
                        <a:spcBef>
                          <a:spcPts val="0"/>
                        </a:spcBef>
                        <a:buNone/>
                      </a:pPr>
                      <a:r>
                        <a:rPr lang="en" sz="1200">
                          <a:latin typeface="Open Sans"/>
                          <a:ea typeface="Open Sans"/>
                          <a:cs typeface="Open Sans"/>
                          <a:sym typeface="Open Sans"/>
                        </a:rPr>
                        <a:t>Lil House</a:t>
                      </a:r>
                    </a:p>
                  </a:txBody>
                  <a:tcPr marL="91425" marR="91425" marT="91425" marB="91425"/>
                </a:tc>
                <a:tc>
                  <a:txBody>
                    <a:bodyPr/>
                    <a:lstStyle/>
                    <a:p>
                      <a:pPr algn="ctr" rtl="0">
                        <a:spcBef>
                          <a:spcPts val="0"/>
                        </a:spcBef>
                        <a:buNone/>
                      </a:pPr>
                      <a:endParaRPr sz="1200">
                        <a:latin typeface="Open Sans"/>
                        <a:ea typeface="Open Sans"/>
                        <a:cs typeface="Open Sans"/>
                        <a:sym typeface="Open Sans"/>
                      </a:endParaRPr>
                    </a:p>
                  </a:txBody>
                  <a:tcPr marL="91425" marR="91425" marT="91425" marB="91425"/>
                </a:tc>
                <a:tc>
                  <a:txBody>
                    <a:bodyPr/>
                    <a:lstStyle/>
                    <a:p>
                      <a:pPr algn="ctr" rtl="0">
                        <a:spcBef>
                          <a:spcPts val="0"/>
                        </a:spcBef>
                        <a:buNone/>
                      </a:pPr>
                      <a:r>
                        <a:rPr lang="en-US" sz="1200" dirty="0">
                          <a:latin typeface="Open Sans"/>
                          <a:ea typeface="Open Sans"/>
                          <a:cs typeface="Open Sans"/>
                          <a:sym typeface="Open Sans"/>
                        </a:rPr>
                        <a:t>Just right</a:t>
                      </a:r>
                      <a:endParaRPr sz="1200" dirty="0">
                        <a:latin typeface="Open Sans"/>
                        <a:ea typeface="Open Sans"/>
                        <a:cs typeface="Open Sans"/>
                        <a:sym typeface="Open Sans"/>
                      </a:endParaRPr>
                    </a:p>
                  </a:txBody>
                  <a:tcPr marL="91425" marR="91425" marT="91425" marB="91425"/>
                </a:tc>
                <a:extLst>
                  <a:ext uri="{0D108BD9-81ED-4DB2-BD59-A6C34878D82A}">
                    <a16:rowId xmlns:a16="http://schemas.microsoft.com/office/drawing/2014/main" val="10002"/>
                  </a:ext>
                </a:extLst>
              </a:tr>
              <a:tr h="396200">
                <a:tc>
                  <a:txBody>
                    <a:bodyPr/>
                    <a:lstStyle/>
                    <a:p>
                      <a:pPr algn="ctr" rtl="0">
                        <a:spcBef>
                          <a:spcPts val="0"/>
                        </a:spcBef>
                        <a:buNone/>
                      </a:pPr>
                      <a:r>
                        <a:rPr lang="en" sz="1200">
                          <a:latin typeface="Open Sans"/>
                          <a:ea typeface="Open Sans"/>
                          <a:cs typeface="Open Sans"/>
                          <a:sym typeface="Open Sans"/>
                        </a:rPr>
                        <a:t>10</a:t>
                      </a:r>
                    </a:p>
                  </a:txBody>
                  <a:tcPr marL="91425" marR="91425" marT="91425" marB="91425"/>
                </a:tc>
                <a:tc>
                  <a:txBody>
                    <a:bodyPr/>
                    <a:lstStyle/>
                    <a:p>
                      <a:pPr algn="ctr" rtl="0">
                        <a:spcBef>
                          <a:spcPts val="0"/>
                        </a:spcBef>
                        <a:buNone/>
                      </a:pPr>
                      <a:r>
                        <a:rPr lang="en" sz="1200" dirty="0">
                          <a:latin typeface="Open Sans"/>
                          <a:ea typeface="Open Sans"/>
                          <a:cs typeface="Open Sans"/>
                          <a:sym typeface="Open Sans"/>
                        </a:rPr>
                        <a:t>6</a:t>
                      </a:r>
                    </a:p>
                  </a:txBody>
                  <a:tcPr marL="91425" marR="91425" marT="91425" marB="91425"/>
                </a:tc>
                <a:tc>
                  <a:txBody>
                    <a:bodyPr/>
                    <a:lstStyle/>
                    <a:p>
                      <a:pPr algn="ctr" rtl="0">
                        <a:spcBef>
                          <a:spcPts val="0"/>
                        </a:spcBef>
                        <a:buNone/>
                      </a:pPr>
                      <a:r>
                        <a:rPr lang="en" sz="1200" dirty="0">
                          <a:latin typeface="Open Sans"/>
                          <a:ea typeface="Open Sans"/>
                          <a:cs typeface="Open Sans"/>
                          <a:sym typeface="Open Sans"/>
                        </a:rPr>
                        <a:t>4</a:t>
                      </a:r>
                    </a:p>
                  </a:txBody>
                  <a:tcPr marL="91425" marR="91425" marT="91425" marB="91425"/>
                </a:tc>
                <a:tc>
                  <a:txBody>
                    <a:bodyPr/>
                    <a:lstStyle/>
                    <a:p>
                      <a:pPr algn="ctr" rtl="0">
                        <a:spcBef>
                          <a:spcPts val="0"/>
                        </a:spcBef>
                        <a:buNone/>
                      </a:pPr>
                      <a:r>
                        <a:rPr lang="en" sz="1200">
                          <a:latin typeface="Open Sans"/>
                          <a:ea typeface="Open Sans"/>
                          <a:cs typeface="Open Sans"/>
                          <a:sym typeface="Open Sans"/>
                        </a:rPr>
                        <a:t>Big House</a:t>
                      </a:r>
                    </a:p>
                  </a:txBody>
                  <a:tcPr marL="91425" marR="91425" marT="91425" marB="91425"/>
                </a:tc>
                <a:tc>
                  <a:txBody>
                    <a:bodyPr/>
                    <a:lstStyle/>
                    <a:p>
                      <a:pPr algn="ctr" rtl="0">
                        <a:spcBef>
                          <a:spcPts val="0"/>
                        </a:spcBef>
                        <a:buNone/>
                      </a:pPr>
                      <a:endParaRPr sz="1200" dirty="0">
                        <a:latin typeface="Open Sans"/>
                        <a:ea typeface="Open Sans"/>
                        <a:cs typeface="Open Sans"/>
                        <a:sym typeface="Open Sans"/>
                      </a:endParaRPr>
                    </a:p>
                  </a:txBody>
                  <a:tcPr marL="91425" marR="91425" marT="91425" marB="91425"/>
                </a:tc>
                <a:tc>
                  <a:txBody>
                    <a:bodyPr/>
                    <a:lstStyle/>
                    <a:p>
                      <a:pPr algn="ctr" rtl="0">
                        <a:spcBef>
                          <a:spcPts val="0"/>
                        </a:spcBef>
                        <a:buNone/>
                      </a:pPr>
                      <a:r>
                        <a:rPr lang="en-US" sz="1200" dirty="0">
                          <a:latin typeface="Open Sans"/>
                          <a:ea typeface="Open Sans"/>
                          <a:cs typeface="Open Sans"/>
                          <a:sym typeface="Open Sans"/>
                        </a:rPr>
                        <a:t>Majority Structure</a:t>
                      </a:r>
                      <a:endParaRPr sz="1200" dirty="0">
                        <a:latin typeface="Open Sans"/>
                        <a:ea typeface="Open Sans"/>
                        <a:cs typeface="Open Sans"/>
                        <a:sym typeface="Open Sans"/>
                      </a:endParaRPr>
                    </a:p>
                  </a:txBody>
                  <a:tcPr marL="91425" marR="91425" marT="91425" marB="91425"/>
                </a:tc>
                <a:extLst>
                  <a:ext uri="{0D108BD9-81ED-4DB2-BD59-A6C34878D82A}">
                    <a16:rowId xmlns:a16="http://schemas.microsoft.com/office/drawing/2014/main" val="10003"/>
                  </a:ext>
                </a:extLst>
              </a:tr>
            </a:tbl>
          </a:graphicData>
        </a:graphic>
      </p:graphicFrame>
      <p:pic>
        <p:nvPicPr>
          <p:cNvPr id="24" name="Shape 530">
            <a:extLst>
              <a:ext uri="{FF2B5EF4-FFF2-40B4-BE49-F238E27FC236}">
                <a16:creationId xmlns:a16="http://schemas.microsoft.com/office/drawing/2014/main" id="{16EBC54F-132D-46E4-8474-C7F453AA067A}"/>
              </a:ext>
            </a:extLst>
          </p:cNvPr>
          <p:cNvPicPr preferRelativeResize="0"/>
          <p:nvPr/>
        </p:nvPicPr>
        <p:blipFill>
          <a:blip r:embed="rId3">
            <a:alphaModFix/>
          </a:blip>
          <a:stretch>
            <a:fillRect/>
          </a:stretch>
        </p:blipFill>
        <p:spPr>
          <a:xfrm>
            <a:off x="1562738" y="1762825"/>
            <a:ext cx="371475" cy="361950"/>
          </a:xfrm>
          <a:prstGeom prst="rect">
            <a:avLst/>
          </a:prstGeom>
          <a:noFill/>
          <a:ln>
            <a:noFill/>
          </a:ln>
        </p:spPr>
      </p:pic>
      <p:sp>
        <p:nvSpPr>
          <p:cNvPr id="25" name="Shape 531">
            <a:extLst>
              <a:ext uri="{FF2B5EF4-FFF2-40B4-BE49-F238E27FC236}">
                <a16:creationId xmlns:a16="http://schemas.microsoft.com/office/drawing/2014/main" id="{32308EC9-B26A-4137-A9A1-68EE1E153D54}"/>
              </a:ext>
            </a:extLst>
          </p:cNvPr>
          <p:cNvSpPr txBox="1"/>
          <p:nvPr/>
        </p:nvSpPr>
        <p:spPr>
          <a:xfrm>
            <a:off x="1607400" y="1762825"/>
            <a:ext cx="371400" cy="463200"/>
          </a:xfrm>
          <a:prstGeom prst="rect">
            <a:avLst/>
          </a:prstGeom>
          <a:noFill/>
          <a:ln>
            <a:noFill/>
          </a:ln>
        </p:spPr>
        <p:txBody>
          <a:bodyPr lIns="91425" tIns="91425" rIns="91425" bIns="91425" anchor="t" anchorCtr="0">
            <a:noAutofit/>
          </a:bodyPr>
          <a:lstStyle/>
          <a:p>
            <a:r>
              <a:rPr lang="en" b="1" dirty="0">
                <a:latin typeface="Open Sans"/>
                <a:ea typeface="Open Sans"/>
                <a:cs typeface="Open Sans"/>
                <a:sym typeface="Open Sans"/>
              </a:rPr>
              <a:t>?</a:t>
            </a:r>
          </a:p>
        </p:txBody>
      </p:sp>
      <p:pic>
        <p:nvPicPr>
          <p:cNvPr id="26" name="Shape 532">
            <a:extLst>
              <a:ext uri="{FF2B5EF4-FFF2-40B4-BE49-F238E27FC236}">
                <a16:creationId xmlns:a16="http://schemas.microsoft.com/office/drawing/2014/main" id="{362E3DD5-1D9D-49A7-A85B-B525A4DA118D}"/>
              </a:ext>
            </a:extLst>
          </p:cNvPr>
          <p:cNvPicPr preferRelativeResize="0"/>
          <p:nvPr/>
        </p:nvPicPr>
        <p:blipFill>
          <a:blip r:embed="rId4">
            <a:alphaModFix/>
          </a:blip>
          <a:stretch>
            <a:fillRect/>
          </a:stretch>
        </p:blipFill>
        <p:spPr>
          <a:xfrm>
            <a:off x="7507325" y="2382634"/>
            <a:ext cx="200025" cy="219075"/>
          </a:xfrm>
          <a:prstGeom prst="rect">
            <a:avLst/>
          </a:prstGeom>
          <a:noFill/>
          <a:ln>
            <a:noFill/>
          </a:ln>
        </p:spPr>
      </p:pic>
      <p:pic>
        <p:nvPicPr>
          <p:cNvPr id="27" name="Shape 533">
            <a:extLst>
              <a:ext uri="{FF2B5EF4-FFF2-40B4-BE49-F238E27FC236}">
                <a16:creationId xmlns:a16="http://schemas.microsoft.com/office/drawing/2014/main" id="{3F458E50-E393-4102-8695-68AD92F5FD82}"/>
              </a:ext>
            </a:extLst>
          </p:cNvPr>
          <p:cNvPicPr preferRelativeResize="0"/>
          <p:nvPr/>
        </p:nvPicPr>
        <p:blipFill>
          <a:blip r:embed="rId4">
            <a:alphaModFix/>
          </a:blip>
          <a:stretch>
            <a:fillRect/>
          </a:stretch>
        </p:blipFill>
        <p:spPr>
          <a:xfrm>
            <a:off x="7507325" y="3382759"/>
            <a:ext cx="200025" cy="219075"/>
          </a:xfrm>
          <a:prstGeom prst="rect">
            <a:avLst/>
          </a:prstGeom>
          <a:noFill/>
          <a:ln>
            <a:noFill/>
          </a:ln>
        </p:spPr>
      </p:pic>
      <p:pic>
        <p:nvPicPr>
          <p:cNvPr id="28" name="Shape 534">
            <a:extLst>
              <a:ext uri="{FF2B5EF4-FFF2-40B4-BE49-F238E27FC236}">
                <a16:creationId xmlns:a16="http://schemas.microsoft.com/office/drawing/2014/main" id="{F782E48F-D60F-46CE-A968-BFC19EC74224}"/>
              </a:ext>
            </a:extLst>
          </p:cNvPr>
          <p:cNvPicPr preferRelativeResize="0"/>
          <p:nvPr/>
        </p:nvPicPr>
        <p:blipFill>
          <a:blip r:embed="rId5">
            <a:alphaModFix/>
          </a:blip>
          <a:stretch>
            <a:fillRect/>
          </a:stretch>
        </p:blipFill>
        <p:spPr>
          <a:xfrm>
            <a:off x="7521626" y="2827870"/>
            <a:ext cx="274323" cy="285874"/>
          </a:xfrm>
          <a:prstGeom prst="rect">
            <a:avLst/>
          </a:prstGeom>
          <a:noFill/>
          <a:ln>
            <a:noFill/>
          </a:ln>
        </p:spPr>
      </p:pic>
      <p:sp>
        <p:nvSpPr>
          <p:cNvPr id="30" name="TextBox 29">
            <a:extLst>
              <a:ext uri="{FF2B5EF4-FFF2-40B4-BE49-F238E27FC236}">
                <a16:creationId xmlns:a16="http://schemas.microsoft.com/office/drawing/2014/main" id="{A8F73976-CDEF-44E7-BF1F-1758026AB177}"/>
              </a:ext>
            </a:extLst>
          </p:cNvPr>
          <p:cNvSpPr txBox="1"/>
          <p:nvPr/>
        </p:nvSpPr>
        <p:spPr>
          <a:xfrm>
            <a:off x="304799" y="5587157"/>
            <a:ext cx="8729545" cy="73866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800" i="0" dirty="0"/>
              <a:t>Majority characteristic</a:t>
            </a:r>
          </a:p>
        </p:txBody>
      </p:sp>
    </p:spTree>
    <p:extLst>
      <p:ext uri="{BB962C8B-B14F-4D97-AF65-F5344CB8AC3E}">
        <p14:creationId xmlns:p14="http://schemas.microsoft.com/office/powerpoint/2010/main" val="32846134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p:txBody>
          <a:bodyPr/>
          <a:lstStyle/>
          <a:p>
            <a:pPr eaLnBrk="1" hangingPunct="1"/>
            <a:r>
              <a:rPr lang="en-US" altLang="en-US"/>
              <a:t>Choosing k</a:t>
            </a:r>
          </a:p>
        </p:txBody>
      </p:sp>
      <p:sp>
        <p:nvSpPr>
          <p:cNvPr id="10243" name="Content Placeholder 2"/>
          <p:cNvSpPr>
            <a:spLocks noGrp="1"/>
          </p:cNvSpPr>
          <p:nvPr>
            <p:ph sz="quarter" idx="1"/>
          </p:nvPr>
        </p:nvSpPr>
        <p:spPr>
          <a:xfrm>
            <a:off x="628650" y="1111347"/>
            <a:ext cx="7886700" cy="2241453"/>
          </a:xfrm>
        </p:spPr>
        <p:txBody>
          <a:bodyPr>
            <a:normAutofit lnSpcReduction="10000"/>
          </a:bodyPr>
          <a:lstStyle/>
          <a:p>
            <a:pPr marL="117475" indent="-117475">
              <a:defRPr/>
            </a:pPr>
            <a:r>
              <a:rPr lang="en-US" sz="2000" i="1" dirty="0"/>
              <a:t>K</a:t>
            </a:r>
            <a:r>
              <a:rPr lang="en-US" sz="2000" dirty="0"/>
              <a:t> is the number of nearby neighbors to be used to classify the new record</a:t>
            </a:r>
          </a:p>
          <a:p>
            <a:pPr marL="460375" lvl="3" indent="-117475">
              <a:defRPr/>
            </a:pPr>
            <a:r>
              <a:rPr lang="en-US" sz="1800" i="1" dirty="0"/>
              <a:t>K</a:t>
            </a:r>
            <a:r>
              <a:rPr lang="en-US" sz="1800" dirty="0"/>
              <a:t>=1 means use the single nearest record</a:t>
            </a:r>
          </a:p>
          <a:p>
            <a:pPr marL="460375" lvl="3" indent="-117475">
              <a:defRPr/>
            </a:pPr>
            <a:r>
              <a:rPr lang="en-US" sz="1800" i="1" dirty="0"/>
              <a:t>K</a:t>
            </a:r>
            <a:r>
              <a:rPr lang="en-US" sz="1800" dirty="0"/>
              <a:t>=5 means use the 5 nearest records all have a “vote”</a:t>
            </a:r>
          </a:p>
          <a:p>
            <a:pPr marL="117475" indent="-117475">
              <a:defRPr/>
            </a:pPr>
            <a:r>
              <a:rPr lang="en-US" sz="2000" dirty="0"/>
              <a:t>Typically choose that value of </a:t>
            </a:r>
            <a:r>
              <a:rPr lang="en-US" sz="2000" i="1" dirty="0"/>
              <a:t>k</a:t>
            </a:r>
            <a:r>
              <a:rPr lang="en-US" sz="2000" dirty="0"/>
              <a:t> which has lowest error rate in validation data</a:t>
            </a:r>
          </a:p>
          <a:p>
            <a:pPr marL="117475" indent="-117475">
              <a:defRPr/>
            </a:pPr>
            <a:r>
              <a:rPr lang="en-US" sz="2000" dirty="0"/>
              <a:t>Use odd numbers to avoid ties</a:t>
            </a:r>
          </a:p>
          <a:p>
            <a:pPr eaLnBrk="1" hangingPunct="1">
              <a:buFont typeface="Wingdings 2" pitchFamily="18" charset="2"/>
              <a:buNone/>
              <a:defRPr/>
            </a:pPr>
            <a:endParaRPr lang="en-US" sz="2000" dirty="0"/>
          </a:p>
        </p:txBody>
      </p:sp>
      <p:graphicFrame>
        <p:nvGraphicFramePr>
          <p:cNvPr id="3" name="Table 2">
            <a:extLst>
              <a:ext uri="{FF2B5EF4-FFF2-40B4-BE49-F238E27FC236}">
                <a16:creationId xmlns:a16="http://schemas.microsoft.com/office/drawing/2014/main" id="{9E32047E-66AC-41CC-AF1C-7846156E855B}"/>
              </a:ext>
            </a:extLst>
          </p:cNvPr>
          <p:cNvGraphicFramePr>
            <a:graphicFrameLocks noGrp="1"/>
          </p:cNvGraphicFramePr>
          <p:nvPr/>
        </p:nvGraphicFramePr>
        <p:xfrm>
          <a:off x="381000" y="4015736"/>
          <a:ext cx="8534400" cy="2250440"/>
        </p:xfrm>
        <a:graphic>
          <a:graphicData uri="http://schemas.openxmlformats.org/drawingml/2006/table">
            <a:tbl>
              <a:tblPr firstRow="1" bandRow="1">
                <a:tableStyleId>{93296810-A885-4BE3-A3E7-6D5BEEA58F35}</a:tableStyleId>
              </a:tblPr>
              <a:tblGrid>
                <a:gridCol w="504334">
                  <a:extLst>
                    <a:ext uri="{9D8B030D-6E8A-4147-A177-3AD203B41FA5}">
                      <a16:colId xmlns:a16="http://schemas.microsoft.com/office/drawing/2014/main" val="1241395918"/>
                    </a:ext>
                  </a:extLst>
                </a:gridCol>
                <a:gridCol w="8030066">
                  <a:extLst>
                    <a:ext uri="{9D8B030D-6E8A-4147-A177-3AD203B41FA5}">
                      <a16:colId xmlns:a16="http://schemas.microsoft.com/office/drawing/2014/main" val="397509200"/>
                    </a:ext>
                  </a:extLst>
                </a:gridCol>
              </a:tblGrid>
              <a:tr h="370840">
                <a:tc>
                  <a:txBody>
                    <a:bodyPr/>
                    <a:lstStyle/>
                    <a:p>
                      <a:r>
                        <a:rPr lang="en-US" dirty="0"/>
                        <a:t>K=</a:t>
                      </a:r>
                    </a:p>
                  </a:txBody>
                  <a:tcPr/>
                </a:tc>
                <a:tc>
                  <a:txBody>
                    <a:bodyPr/>
                    <a:lstStyle/>
                    <a:p>
                      <a:r>
                        <a:rPr lang="en-US" dirty="0"/>
                        <a:t>Possible Outcomes</a:t>
                      </a:r>
                    </a:p>
                  </a:txBody>
                  <a:tcPr/>
                </a:tc>
                <a:extLst>
                  <a:ext uri="{0D108BD9-81ED-4DB2-BD59-A6C34878D82A}">
                    <a16:rowId xmlns:a16="http://schemas.microsoft.com/office/drawing/2014/main" val="2835090960"/>
                  </a:ext>
                </a:extLst>
              </a:tr>
              <a:tr h="370840">
                <a:tc>
                  <a:txBody>
                    <a:bodyPr/>
                    <a:lstStyle/>
                    <a:p>
                      <a:r>
                        <a:rPr lang="en-US" dirty="0"/>
                        <a:t>1</a:t>
                      </a:r>
                    </a:p>
                  </a:txBody>
                  <a:tcPr/>
                </a:tc>
                <a:tc>
                  <a:txBody>
                    <a:bodyPr/>
                    <a:lstStyle/>
                    <a:p>
                      <a:r>
                        <a:rPr lang="en-US" dirty="0"/>
                        <a:t>Nearest neighbor is class A so 100% therefore class B probability is 0%</a:t>
                      </a:r>
                    </a:p>
                  </a:txBody>
                  <a:tcPr/>
                </a:tc>
                <a:extLst>
                  <a:ext uri="{0D108BD9-81ED-4DB2-BD59-A6C34878D82A}">
                    <a16:rowId xmlns:a16="http://schemas.microsoft.com/office/drawing/2014/main" val="3124344747"/>
                  </a:ext>
                </a:extLst>
              </a:tr>
              <a:tr h="370840">
                <a:tc>
                  <a:txBody>
                    <a:bodyPr/>
                    <a:lstStyle/>
                    <a:p>
                      <a:r>
                        <a:rPr lang="en-US" dirty="0">
                          <a:solidFill>
                            <a:srgbClr val="FF0000"/>
                          </a:solidFill>
                        </a:rPr>
                        <a:t>2</a:t>
                      </a:r>
                    </a:p>
                  </a:txBody>
                  <a:tcPr/>
                </a:tc>
                <a:tc>
                  <a:txBody>
                    <a:bodyPr/>
                    <a:lstStyle/>
                    <a:p>
                      <a:r>
                        <a:rPr lang="en-US" dirty="0">
                          <a:solidFill>
                            <a:srgbClr val="FF0000"/>
                          </a:solidFill>
                        </a:rPr>
                        <a:t>Nearest 2 neighbors agree class A so 100%, or all neighbors are class B so 0% or neighbors are split so outcome is 50%</a:t>
                      </a:r>
                    </a:p>
                  </a:txBody>
                  <a:tcPr/>
                </a:tc>
                <a:extLst>
                  <a:ext uri="{0D108BD9-81ED-4DB2-BD59-A6C34878D82A}">
                    <a16:rowId xmlns:a16="http://schemas.microsoft.com/office/drawing/2014/main" val="1803667389"/>
                  </a:ext>
                </a:extLst>
              </a:tr>
              <a:tr h="370840">
                <a:tc>
                  <a:txBody>
                    <a:bodyPr/>
                    <a:lstStyle/>
                    <a:p>
                      <a:r>
                        <a:rPr lang="en-US" dirty="0"/>
                        <a:t>3</a:t>
                      </a:r>
                    </a:p>
                  </a:txBody>
                  <a:tcPr/>
                </a:tc>
                <a:tc>
                  <a:txBody>
                    <a:bodyPr/>
                    <a:lstStyle/>
                    <a:p>
                      <a:r>
                        <a:rPr lang="en-US" dirty="0"/>
                        <a:t>Nearest 3 neighbors agree class A so 100%, or all neighbors are class B so 0%, or they split 33% or 66%.  With a cutoff of 50% you can still make a classification.</a:t>
                      </a:r>
                    </a:p>
                  </a:txBody>
                  <a:tcPr/>
                </a:tc>
                <a:extLst>
                  <a:ext uri="{0D108BD9-81ED-4DB2-BD59-A6C34878D82A}">
                    <a16:rowId xmlns:a16="http://schemas.microsoft.com/office/drawing/2014/main" val="2408047993"/>
                  </a:ext>
                </a:extLst>
              </a:tr>
              <a:tr h="370840">
                <a:tc>
                  <a:txBody>
                    <a:bodyPr/>
                    <a:lstStyle/>
                    <a:p>
                      <a:r>
                        <a:rPr lang="en-US" dirty="0">
                          <a:solidFill>
                            <a:srgbClr val="FF0000"/>
                          </a:solidFill>
                        </a:rPr>
                        <a:t>4</a:t>
                      </a:r>
                    </a:p>
                  </a:txBody>
                  <a:tcPr/>
                </a:tc>
                <a:tc>
                  <a:txBody>
                    <a:bodyPr/>
                    <a:lstStyle/>
                    <a:p>
                      <a:r>
                        <a:rPr lang="en-US" dirty="0">
                          <a:solidFill>
                            <a:srgbClr val="FF0000"/>
                          </a:solidFill>
                        </a:rPr>
                        <a:t>Nearest 4 neighbors agree class A so 100%, all neighbors are class B so 0%, or they split 25%, 50% or 75%.  Cases of 50% probability are troublesome to determine same as K = 2.</a:t>
                      </a:r>
                    </a:p>
                  </a:txBody>
                  <a:tcPr/>
                </a:tc>
                <a:extLst>
                  <a:ext uri="{0D108BD9-81ED-4DB2-BD59-A6C34878D82A}">
                    <a16:rowId xmlns:a16="http://schemas.microsoft.com/office/drawing/2014/main" val="1442038562"/>
                  </a:ext>
                </a:extLst>
              </a:tr>
            </a:tbl>
          </a:graphicData>
        </a:graphic>
      </p:graphicFrame>
      <p:sp>
        <p:nvSpPr>
          <p:cNvPr id="2" name="TextBox 1">
            <a:extLst>
              <a:ext uri="{FF2B5EF4-FFF2-40B4-BE49-F238E27FC236}">
                <a16:creationId xmlns:a16="http://schemas.microsoft.com/office/drawing/2014/main" id="{6BA81D61-44FC-4BCE-9862-4057993CEBC9}"/>
              </a:ext>
            </a:extLst>
          </p:cNvPr>
          <p:cNvSpPr txBox="1"/>
          <p:nvPr/>
        </p:nvSpPr>
        <p:spPr>
          <a:xfrm>
            <a:off x="381000" y="3583390"/>
            <a:ext cx="8505825" cy="369332"/>
          </a:xfrm>
          <a:prstGeom prst="rect">
            <a:avLst/>
          </a:prstGeom>
          <a:solidFill>
            <a:schemeClr val="accent4"/>
          </a:solidFill>
        </p:spPr>
        <p:txBody>
          <a:bodyPr wrap="square" rtlCol="0">
            <a:spAutoFit/>
          </a:bodyPr>
          <a:lstStyle/>
          <a:p>
            <a:r>
              <a:rPr lang="en-US" dirty="0">
                <a:solidFill>
                  <a:schemeClr val="bg1"/>
                </a:solidFill>
              </a:rPr>
              <a:t>Let’s predict the probability of “Class A”</a:t>
            </a:r>
          </a:p>
        </p:txBody>
      </p:sp>
      <p:sp>
        <p:nvSpPr>
          <p:cNvPr id="6" name="Date Placeholder 3">
            <a:extLst>
              <a:ext uri="{FF2B5EF4-FFF2-40B4-BE49-F238E27FC236}">
                <a16:creationId xmlns:a16="http://schemas.microsoft.com/office/drawing/2014/main" id="{8909B2EE-DD66-4058-A696-AC289906954A}"/>
              </a:ext>
            </a:extLst>
          </p:cNvPr>
          <p:cNvSpPr>
            <a:spLocks noGrp="1"/>
          </p:cNvSpPr>
          <p:nvPr>
            <p:ph type="dt" sz="half" idx="10"/>
          </p:nvPr>
        </p:nvSpPr>
        <p:spPr>
          <a:xfrm>
            <a:off x="628650" y="6356351"/>
            <a:ext cx="2057400" cy="365125"/>
          </a:xfrm>
        </p:spPr>
        <p:txBody>
          <a:bodyPr/>
          <a:lstStyle/>
          <a:p>
            <a:fld id="{5738B90E-0779-4C36-915C-6F05FCD89456}" type="datetime1">
              <a:rPr lang="en-US" smtClean="0"/>
              <a:t>10/18/21</a:t>
            </a:fld>
            <a:endParaRPr lang="en-US"/>
          </a:p>
        </p:txBody>
      </p:sp>
      <p:sp>
        <p:nvSpPr>
          <p:cNvPr id="7" name="Slide Number Placeholder 4">
            <a:extLst>
              <a:ext uri="{FF2B5EF4-FFF2-40B4-BE49-F238E27FC236}">
                <a16:creationId xmlns:a16="http://schemas.microsoft.com/office/drawing/2014/main" id="{A46ACE7D-882D-448A-8D8E-544494B44B9F}"/>
              </a:ext>
            </a:extLst>
          </p:cNvPr>
          <p:cNvSpPr>
            <a:spLocks noGrp="1"/>
          </p:cNvSpPr>
          <p:nvPr>
            <p:ph type="sldNum" sz="quarter" idx="12"/>
          </p:nvPr>
        </p:nvSpPr>
        <p:spPr>
          <a:xfrm>
            <a:off x="6457950" y="6356351"/>
            <a:ext cx="857250" cy="365125"/>
          </a:xfrm>
        </p:spPr>
        <p:txBody>
          <a:bodyPr/>
          <a:lstStyle/>
          <a:p>
            <a:r>
              <a:rPr lang="en-US" dirty="0"/>
              <a:t>9</a:t>
            </a:r>
          </a:p>
        </p:txBody>
      </p:sp>
      <p:sp>
        <p:nvSpPr>
          <p:cNvPr id="8" name="Footer Placeholder 5">
            <a:extLst>
              <a:ext uri="{FF2B5EF4-FFF2-40B4-BE49-F238E27FC236}">
                <a16:creationId xmlns:a16="http://schemas.microsoft.com/office/drawing/2014/main" id="{31E96655-E1DA-41A3-90E3-F63E0ECB1AE6}"/>
              </a:ext>
            </a:extLst>
          </p:cNvPr>
          <p:cNvSpPr>
            <a:spLocks noGrp="1"/>
          </p:cNvSpPr>
          <p:nvPr>
            <p:ph type="ftr" sz="quarter" idx="3"/>
          </p:nvPr>
        </p:nvSpPr>
        <p:spPr>
          <a:xfrm>
            <a:off x="3028950" y="6356351"/>
            <a:ext cx="3086100" cy="365125"/>
          </a:xfrm>
        </p:spPr>
        <p:txBody>
          <a:bodyPr/>
          <a:lstStyle/>
          <a:p>
            <a:r>
              <a:rPr lang="en-US"/>
              <a:t>Kwartler CSCI S-96</a:t>
            </a:r>
            <a:endParaRPr lang="en-US" dirty="0"/>
          </a:p>
        </p:txBody>
      </p:sp>
    </p:spTree>
    <p:extLst>
      <p:ext uri="{BB962C8B-B14F-4D97-AF65-F5344CB8AC3E}">
        <p14:creationId xmlns:p14="http://schemas.microsoft.com/office/powerpoint/2010/main" val="4293347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CBBEF-4231-954D-9178-DF9245CC99ED}"/>
              </a:ext>
            </a:extLst>
          </p:cNvPr>
          <p:cNvSpPr>
            <a:spLocks noGrp="1"/>
          </p:cNvSpPr>
          <p:nvPr>
            <p:ph type="title"/>
          </p:nvPr>
        </p:nvSpPr>
        <p:spPr/>
        <p:txBody>
          <a:bodyPr/>
          <a:lstStyle/>
          <a:p>
            <a:r>
              <a:rPr lang="en-US" dirty="0"/>
              <a:t>Scaling your Inputs </a:t>
            </a:r>
          </a:p>
        </p:txBody>
      </p:sp>
      <p:sp>
        <p:nvSpPr>
          <p:cNvPr id="4" name="Date Placeholder 3">
            <a:extLst>
              <a:ext uri="{FF2B5EF4-FFF2-40B4-BE49-F238E27FC236}">
                <a16:creationId xmlns:a16="http://schemas.microsoft.com/office/drawing/2014/main" id="{71A99CEE-9DD8-774D-A7CC-EA7728D1C6AF}"/>
              </a:ext>
            </a:extLst>
          </p:cNvPr>
          <p:cNvSpPr>
            <a:spLocks noGrp="1"/>
          </p:cNvSpPr>
          <p:nvPr>
            <p:ph type="dt" sz="half" idx="10"/>
          </p:nvPr>
        </p:nvSpPr>
        <p:spPr/>
        <p:txBody>
          <a:bodyPr/>
          <a:lstStyle/>
          <a:p>
            <a:fld id="{D753EFC8-4232-4598-94F6-94C0EBAFC469}" type="datetime1">
              <a:rPr lang="en-US" smtClean="0"/>
              <a:t>10/18/21</a:t>
            </a:fld>
            <a:endParaRPr lang="en-US"/>
          </a:p>
        </p:txBody>
      </p:sp>
      <p:sp>
        <p:nvSpPr>
          <p:cNvPr id="5" name="Slide Number Placeholder 4">
            <a:extLst>
              <a:ext uri="{FF2B5EF4-FFF2-40B4-BE49-F238E27FC236}">
                <a16:creationId xmlns:a16="http://schemas.microsoft.com/office/drawing/2014/main" id="{B387CA2E-CC7C-3048-90E2-7EDA72DE2599}"/>
              </a:ext>
            </a:extLst>
          </p:cNvPr>
          <p:cNvSpPr>
            <a:spLocks noGrp="1"/>
          </p:cNvSpPr>
          <p:nvPr>
            <p:ph type="sldNum" sz="quarter" idx="12"/>
          </p:nvPr>
        </p:nvSpPr>
        <p:spPr/>
        <p:txBody>
          <a:bodyPr/>
          <a:lstStyle/>
          <a:p>
            <a:fld id="{37290FF7-652B-4475-AEAB-8B1A5D23AE09}" type="slidenum">
              <a:rPr lang="en-US" smtClean="0"/>
              <a:t>26</a:t>
            </a:fld>
            <a:endParaRPr lang="en-US"/>
          </a:p>
        </p:txBody>
      </p:sp>
      <p:sp>
        <p:nvSpPr>
          <p:cNvPr id="6" name="Footer Placeholder 5">
            <a:extLst>
              <a:ext uri="{FF2B5EF4-FFF2-40B4-BE49-F238E27FC236}">
                <a16:creationId xmlns:a16="http://schemas.microsoft.com/office/drawing/2014/main" id="{4DD4450B-FAB2-F142-8A55-AD46AA443A9A}"/>
              </a:ext>
            </a:extLst>
          </p:cNvPr>
          <p:cNvSpPr>
            <a:spLocks noGrp="1"/>
          </p:cNvSpPr>
          <p:nvPr>
            <p:ph type="ftr" sz="quarter" idx="3"/>
          </p:nvPr>
        </p:nvSpPr>
        <p:spPr/>
        <p:txBody>
          <a:bodyPr/>
          <a:lstStyle/>
          <a:p>
            <a:r>
              <a:rPr lang="en-US"/>
              <a:t>Kwartler CSCI E-96</a:t>
            </a:r>
            <a:endParaRPr lang="en-US" dirty="0"/>
          </a:p>
        </p:txBody>
      </p:sp>
      <p:pic>
        <p:nvPicPr>
          <p:cNvPr id="7" name="Picture 3">
            <a:extLst>
              <a:ext uri="{FF2B5EF4-FFF2-40B4-BE49-F238E27FC236}">
                <a16:creationId xmlns:a16="http://schemas.microsoft.com/office/drawing/2014/main" id="{9ED39946-4D99-1A47-A172-5E0D2EAFF1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0408" y="1499616"/>
            <a:ext cx="5577700" cy="3352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3" name="Straight Arrow Connector 12">
            <a:extLst>
              <a:ext uri="{FF2B5EF4-FFF2-40B4-BE49-F238E27FC236}">
                <a16:creationId xmlns:a16="http://schemas.microsoft.com/office/drawing/2014/main" id="{99F9207F-39CF-D347-A962-A1F7DC917BDE}"/>
              </a:ext>
            </a:extLst>
          </p:cNvPr>
          <p:cNvCxnSpPr/>
          <p:nvPr/>
        </p:nvCxnSpPr>
        <p:spPr>
          <a:xfrm>
            <a:off x="1816608" y="4962144"/>
            <a:ext cx="5535168"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7ED52B90-8CF3-BA45-82B3-2F60FE47C135}"/>
              </a:ext>
            </a:extLst>
          </p:cNvPr>
          <p:cNvCxnSpPr>
            <a:cxnSpLocks/>
          </p:cNvCxnSpPr>
          <p:nvPr/>
        </p:nvCxnSpPr>
        <p:spPr>
          <a:xfrm flipV="1">
            <a:off x="1103376" y="1536192"/>
            <a:ext cx="0" cy="344424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DB6CD0A1-1DF2-6D45-A4FB-F303A414119A}"/>
              </a:ext>
            </a:extLst>
          </p:cNvPr>
          <p:cNvSpPr txBox="1"/>
          <p:nvPr/>
        </p:nvSpPr>
        <p:spPr>
          <a:xfrm>
            <a:off x="3450336" y="5084064"/>
            <a:ext cx="2331151" cy="369332"/>
          </a:xfrm>
          <a:prstGeom prst="rect">
            <a:avLst/>
          </a:prstGeom>
          <a:noFill/>
        </p:spPr>
        <p:txBody>
          <a:bodyPr wrap="none" rtlCol="0">
            <a:spAutoFit/>
          </a:bodyPr>
          <a:lstStyle/>
          <a:p>
            <a:r>
              <a:rPr lang="en-US" dirty="0"/>
              <a:t>Data measured in 100s</a:t>
            </a:r>
          </a:p>
        </p:txBody>
      </p:sp>
      <p:sp>
        <p:nvSpPr>
          <p:cNvPr id="17" name="TextBox 16">
            <a:extLst>
              <a:ext uri="{FF2B5EF4-FFF2-40B4-BE49-F238E27FC236}">
                <a16:creationId xmlns:a16="http://schemas.microsoft.com/office/drawing/2014/main" id="{1757036F-C52F-664D-9DA5-175C24F37AC1}"/>
              </a:ext>
            </a:extLst>
          </p:cNvPr>
          <p:cNvSpPr txBox="1"/>
          <p:nvPr/>
        </p:nvSpPr>
        <p:spPr>
          <a:xfrm rot="16200000">
            <a:off x="-359663" y="3139441"/>
            <a:ext cx="2448171" cy="369332"/>
          </a:xfrm>
          <a:prstGeom prst="rect">
            <a:avLst/>
          </a:prstGeom>
          <a:noFill/>
        </p:spPr>
        <p:txBody>
          <a:bodyPr wrap="none" rtlCol="0">
            <a:spAutoFit/>
          </a:bodyPr>
          <a:lstStyle/>
          <a:p>
            <a:r>
              <a:rPr lang="en-US" dirty="0"/>
              <a:t>Data measured in 1000s</a:t>
            </a:r>
          </a:p>
        </p:txBody>
      </p:sp>
      <p:sp>
        <p:nvSpPr>
          <p:cNvPr id="18" name="TextBox 17">
            <a:extLst>
              <a:ext uri="{FF2B5EF4-FFF2-40B4-BE49-F238E27FC236}">
                <a16:creationId xmlns:a16="http://schemas.microsoft.com/office/drawing/2014/main" id="{8F309BC0-06F5-3F43-AEA3-AC8F78F4EC39}"/>
              </a:ext>
            </a:extLst>
          </p:cNvPr>
          <p:cNvSpPr txBox="1"/>
          <p:nvPr/>
        </p:nvSpPr>
        <p:spPr>
          <a:xfrm>
            <a:off x="304799" y="5587157"/>
            <a:ext cx="8729545" cy="73866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KNN measures distance but doesn’t know the scale of your inputs…house size in square centimeters will have larger quantities than house size measured in  square miles.  KNN will think the distance between CM is large!</a:t>
            </a:r>
          </a:p>
        </p:txBody>
      </p:sp>
    </p:spTree>
    <p:extLst>
      <p:ext uri="{BB962C8B-B14F-4D97-AF65-F5344CB8AC3E}">
        <p14:creationId xmlns:p14="http://schemas.microsoft.com/office/powerpoint/2010/main" val="1780019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1E15C3F-58F5-44F0-94CD-A4894D61694C}"/>
              </a:ext>
            </a:extLst>
          </p:cNvPr>
          <p:cNvSpPr>
            <a:spLocks noGrp="1"/>
          </p:cNvSpPr>
          <p:nvPr>
            <p:ph type="dt" sz="half" idx="10"/>
          </p:nvPr>
        </p:nvSpPr>
        <p:spPr/>
        <p:txBody>
          <a:bodyPr/>
          <a:lstStyle/>
          <a:p>
            <a:fld id="{6700A58B-DD98-43D0-B791-721480A02982}" type="datetime1">
              <a:rPr lang="en-US" smtClean="0"/>
              <a:t>10/18/21</a:t>
            </a:fld>
            <a:endParaRPr lang="en-US"/>
          </a:p>
        </p:txBody>
      </p:sp>
      <p:sp>
        <p:nvSpPr>
          <p:cNvPr id="3" name="Title 2">
            <a:extLst>
              <a:ext uri="{FF2B5EF4-FFF2-40B4-BE49-F238E27FC236}">
                <a16:creationId xmlns:a16="http://schemas.microsoft.com/office/drawing/2014/main" id="{54468DB3-E0A8-4DE5-A21A-2E22EA782BFD}"/>
              </a:ext>
            </a:extLst>
          </p:cNvPr>
          <p:cNvSpPr>
            <a:spLocks noGrp="1"/>
          </p:cNvSpPr>
          <p:nvPr>
            <p:ph type="title"/>
          </p:nvPr>
        </p:nvSpPr>
        <p:spPr/>
        <p:txBody>
          <a:bodyPr/>
          <a:lstStyle/>
          <a:p>
            <a:r>
              <a:rPr lang="en-US" dirty="0"/>
              <a:t>Open normalization </a:t>
            </a:r>
            <a:r>
              <a:rPr lang="en-US" dirty="0" err="1"/>
              <a:t>example.R</a:t>
            </a:r>
            <a:endParaRPr lang="en-US" dirty="0"/>
          </a:p>
        </p:txBody>
      </p:sp>
      <p:sp>
        <p:nvSpPr>
          <p:cNvPr id="4" name="Slide Number Placeholder 3">
            <a:extLst>
              <a:ext uri="{FF2B5EF4-FFF2-40B4-BE49-F238E27FC236}">
                <a16:creationId xmlns:a16="http://schemas.microsoft.com/office/drawing/2014/main" id="{21687115-222F-4671-A705-2763D6ECA1B4}"/>
              </a:ext>
            </a:extLst>
          </p:cNvPr>
          <p:cNvSpPr>
            <a:spLocks noGrp="1"/>
          </p:cNvSpPr>
          <p:nvPr>
            <p:ph type="sldNum" sz="quarter" idx="12"/>
          </p:nvPr>
        </p:nvSpPr>
        <p:spPr/>
        <p:txBody>
          <a:bodyPr/>
          <a:lstStyle/>
          <a:p>
            <a:fld id="{37290FF7-652B-4475-AEAB-8B1A5D23AE09}" type="slidenum">
              <a:rPr lang="en-US" smtClean="0"/>
              <a:t>27</a:t>
            </a:fld>
            <a:endParaRPr lang="en-US"/>
          </a:p>
        </p:txBody>
      </p:sp>
      <p:sp>
        <p:nvSpPr>
          <p:cNvPr id="5" name="Footer Placeholder 4">
            <a:extLst>
              <a:ext uri="{FF2B5EF4-FFF2-40B4-BE49-F238E27FC236}">
                <a16:creationId xmlns:a16="http://schemas.microsoft.com/office/drawing/2014/main" id="{D5F6CDC7-E2AE-4B8F-A588-BD32F94CEB8E}"/>
              </a:ext>
            </a:extLst>
          </p:cNvPr>
          <p:cNvSpPr>
            <a:spLocks noGrp="1"/>
          </p:cNvSpPr>
          <p:nvPr>
            <p:ph type="ftr" sz="quarter" idx="3"/>
          </p:nvPr>
        </p:nvSpPr>
        <p:spPr/>
        <p:txBody>
          <a:bodyPr/>
          <a:lstStyle/>
          <a:p>
            <a:r>
              <a:rPr lang="en-US"/>
              <a:t>Kwartler CSCI S-96</a:t>
            </a:r>
            <a:endParaRPr lang="en-US" dirty="0"/>
          </a:p>
        </p:txBody>
      </p:sp>
      <p:sp>
        <p:nvSpPr>
          <p:cNvPr id="6" name="TextBox 5">
            <a:extLst>
              <a:ext uri="{FF2B5EF4-FFF2-40B4-BE49-F238E27FC236}">
                <a16:creationId xmlns:a16="http://schemas.microsoft.com/office/drawing/2014/main" id="{EBCFC446-7715-4C5C-BF40-42415E2F981C}"/>
              </a:ext>
            </a:extLst>
          </p:cNvPr>
          <p:cNvSpPr txBox="1"/>
          <p:nvPr/>
        </p:nvSpPr>
        <p:spPr>
          <a:xfrm>
            <a:off x="304799" y="5587157"/>
            <a:ext cx="8729545" cy="73866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This script will show you how R “scales” and “centers” data to be on the same magnitude.  We did it as part of the preprocessing lesson.</a:t>
            </a:r>
          </a:p>
        </p:txBody>
      </p:sp>
      <p:sp>
        <p:nvSpPr>
          <p:cNvPr id="7" name="TextBox 6"/>
          <p:cNvSpPr txBox="1"/>
          <p:nvPr/>
        </p:nvSpPr>
        <p:spPr>
          <a:xfrm rot="19591288">
            <a:off x="585787" y="2786062"/>
            <a:ext cx="3341556" cy="369332"/>
          </a:xfrm>
          <a:prstGeom prst="rect">
            <a:avLst/>
          </a:prstGeom>
          <a:solidFill>
            <a:schemeClr val="accent1"/>
          </a:solidFill>
        </p:spPr>
        <p:txBody>
          <a:bodyPr wrap="none" rtlCol="0">
            <a:spAutoFit/>
          </a:bodyPr>
          <a:lstStyle/>
          <a:p>
            <a:r>
              <a:rPr lang="en-US" dirty="0">
                <a:solidFill>
                  <a:schemeClr val="bg1"/>
                </a:solidFill>
              </a:rPr>
              <a:t>VTREAT will NOT scale your data!!</a:t>
            </a:r>
          </a:p>
        </p:txBody>
      </p:sp>
      <p:pic>
        <p:nvPicPr>
          <p:cNvPr id="9218" name="Picture 2" descr="Image result for meme bewa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43462" y="1602557"/>
            <a:ext cx="3557587" cy="32551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3803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885405767"/>
              </p:ext>
            </p:extLst>
          </p:nvPr>
        </p:nvGraphicFramePr>
        <p:xfrm>
          <a:off x="614363" y="1111250"/>
          <a:ext cx="7915275" cy="3169920"/>
        </p:xfrm>
        <a:graphic>
          <a:graphicData uri="http://schemas.openxmlformats.org/drawingml/2006/table">
            <a:tbl>
              <a:tblPr firstRow="1" bandRow="1">
                <a:tableStyleId>{F5AB1C69-6EDB-4FF4-983F-18BD219EF322}</a:tableStyleId>
              </a:tblPr>
              <a:tblGrid>
                <a:gridCol w="1242805">
                  <a:extLst>
                    <a:ext uri="{9D8B030D-6E8A-4147-A177-3AD203B41FA5}">
                      <a16:colId xmlns:a16="http://schemas.microsoft.com/office/drawing/2014/main" val="20000"/>
                    </a:ext>
                  </a:extLst>
                </a:gridCol>
                <a:gridCol w="861296">
                  <a:extLst>
                    <a:ext uri="{9D8B030D-6E8A-4147-A177-3AD203B41FA5}">
                      <a16:colId xmlns:a16="http://schemas.microsoft.com/office/drawing/2014/main" val="20001"/>
                    </a:ext>
                  </a:extLst>
                </a:gridCol>
                <a:gridCol w="5811174">
                  <a:extLst>
                    <a:ext uri="{9D8B030D-6E8A-4147-A177-3AD203B41FA5}">
                      <a16:colId xmlns:a16="http://schemas.microsoft.com/office/drawing/2014/main" val="20002"/>
                    </a:ext>
                  </a:extLst>
                </a:gridCol>
              </a:tblGrid>
              <a:tr h="370840">
                <a:tc>
                  <a:txBody>
                    <a:bodyPr/>
                    <a:lstStyle/>
                    <a:p>
                      <a:pPr algn="ctr"/>
                      <a:r>
                        <a:rPr lang="en-US" sz="2000" b="0" strike="noStrike" dirty="0">
                          <a:solidFill>
                            <a:schemeClr val="bg1"/>
                          </a:solidFill>
                        </a:rPr>
                        <a:t>Start</a:t>
                      </a:r>
                    </a:p>
                  </a:txBody>
                  <a:tcPr/>
                </a:tc>
                <a:tc>
                  <a:txBody>
                    <a:bodyPr/>
                    <a:lstStyle/>
                    <a:p>
                      <a:pPr algn="ctr"/>
                      <a:r>
                        <a:rPr lang="en-US" sz="2000" b="0" strike="noStrike" dirty="0">
                          <a:solidFill>
                            <a:schemeClr val="bg1"/>
                          </a:solidFill>
                        </a:rPr>
                        <a:t>End</a:t>
                      </a:r>
                    </a:p>
                  </a:txBody>
                  <a:tcPr/>
                </a:tc>
                <a:tc>
                  <a:txBody>
                    <a:bodyPr/>
                    <a:lstStyle/>
                    <a:p>
                      <a:r>
                        <a:rPr lang="en-US" sz="2000" b="0" strike="noStrike" dirty="0">
                          <a:solidFill>
                            <a:schemeClr val="bg1"/>
                          </a:solidFill>
                        </a:rPr>
                        <a:t>Item</a:t>
                      </a:r>
                    </a:p>
                  </a:txBody>
                  <a:tcPr/>
                </a:tc>
                <a:extLst>
                  <a:ext uri="{0D108BD9-81ED-4DB2-BD59-A6C34878D82A}">
                    <a16:rowId xmlns:a16="http://schemas.microsoft.com/office/drawing/2014/main" val="10000"/>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a:solidFill>
                            <a:schemeClr val="tx1"/>
                          </a:solidFill>
                        </a:rPr>
                        <a:t>East Side Vs West Side!</a:t>
                      </a:r>
                    </a:p>
                  </a:txBody>
                  <a:tcPr/>
                </a:tc>
                <a:extLst>
                  <a:ext uri="{0D108BD9-81ED-4DB2-BD59-A6C34878D82A}">
                    <a16:rowId xmlns:a16="http://schemas.microsoft.com/office/drawing/2014/main" val="10003"/>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a:solidFill>
                            <a:schemeClr val="tx1"/>
                          </a:solidFill>
                        </a:rPr>
                        <a:t>Absenteeism KNN example</a:t>
                      </a:r>
                    </a:p>
                  </a:txBody>
                  <a:tcPr/>
                </a:tc>
                <a:extLst>
                  <a:ext uri="{0D108BD9-81ED-4DB2-BD59-A6C34878D82A}">
                    <a16:rowId xmlns:a16="http://schemas.microsoft.com/office/drawing/2014/main" val="3853070941"/>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lang="en-US" sz="2000" b="0" strike="noStrike" dirty="0">
                        <a:solidFill>
                          <a:schemeClr val="tx1"/>
                        </a:solidFill>
                      </a:endParaRPr>
                    </a:p>
                  </a:txBody>
                  <a:tcPr/>
                </a:tc>
                <a:extLst>
                  <a:ext uri="{0D108BD9-81ED-4DB2-BD59-A6C34878D82A}">
                    <a16:rowId xmlns:a16="http://schemas.microsoft.com/office/drawing/2014/main" val="3086568558"/>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val="1739476882"/>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val="4176223156"/>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val="375788903"/>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sz="2000" b="0" strike="noStrike" dirty="0">
                        <a:solidFill>
                          <a:schemeClr val="tx1"/>
                        </a:solidFill>
                      </a:endParaRPr>
                    </a:p>
                  </a:txBody>
                  <a:tcPr/>
                </a:tc>
                <a:extLst>
                  <a:ext uri="{0D108BD9-81ED-4DB2-BD59-A6C34878D82A}">
                    <a16:rowId xmlns:a16="http://schemas.microsoft.com/office/drawing/2014/main" val="1479263652"/>
                  </a:ext>
                </a:extLst>
              </a:tr>
            </a:tbl>
          </a:graphicData>
        </a:graphic>
      </p:graphicFrame>
      <p:sp>
        <p:nvSpPr>
          <p:cNvPr id="5" name="Date Placeholder 4"/>
          <p:cNvSpPr>
            <a:spLocks noGrp="1"/>
          </p:cNvSpPr>
          <p:nvPr>
            <p:ph type="dt" sz="half" idx="10"/>
          </p:nvPr>
        </p:nvSpPr>
        <p:spPr/>
        <p:txBody>
          <a:bodyPr/>
          <a:lstStyle/>
          <a:p>
            <a:fld id="{9B19E99B-5349-415A-8E56-8E989211A366}" type="datetime1">
              <a:rPr lang="en-US" smtClean="0"/>
              <a:t>10/18/21</a:t>
            </a:fld>
            <a:endParaRPr lang="en-US"/>
          </a:p>
        </p:txBody>
      </p:sp>
      <p:sp>
        <p:nvSpPr>
          <p:cNvPr id="6" name="Footer Placeholder 5"/>
          <p:cNvSpPr>
            <a:spLocks noGrp="1"/>
          </p:cNvSpPr>
          <p:nvPr>
            <p:ph type="ftr" sz="quarter" idx="3"/>
          </p:nvPr>
        </p:nvSpPr>
        <p:spPr/>
        <p:txBody>
          <a:bodyPr/>
          <a:lstStyle/>
          <a:p>
            <a:r>
              <a:rPr lang="en-US" dirty="0"/>
              <a:t>Kwartler CSCI E-96</a:t>
            </a:r>
          </a:p>
        </p:txBody>
      </p:sp>
      <p:sp>
        <p:nvSpPr>
          <p:cNvPr id="7" name="Slide Number Placeholder 6"/>
          <p:cNvSpPr>
            <a:spLocks noGrp="1"/>
          </p:cNvSpPr>
          <p:nvPr>
            <p:ph type="sldNum" sz="quarter" idx="12"/>
          </p:nvPr>
        </p:nvSpPr>
        <p:spPr/>
        <p:txBody>
          <a:bodyPr/>
          <a:lstStyle/>
          <a:p>
            <a:fld id="{37290FF7-652B-4475-AEAB-8B1A5D23AE09}" type="slidenum">
              <a:rPr lang="en-US" smtClean="0"/>
              <a:t>28</a:t>
            </a:fld>
            <a:endParaRPr lang="en-US"/>
          </a:p>
        </p:txBody>
      </p:sp>
    </p:spTree>
    <p:extLst>
      <p:ext uri="{BB962C8B-B14F-4D97-AF65-F5344CB8AC3E}">
        <p14:creationId xmlns:p14="http://schemas.microsoft.com/office/powerpoint/2010/main" val="41638664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46C5DB8-6BAA-4D96-B044-CEB883268805}"/>
              </a:ext>
            </a:extLst>
          </p:cNvPr>
          <p:cNvSpPr>
            <a:spLocks noGrp="1"/>
          </p:cNvSpPr>
          <p:nvPr>
            <p:ph type="dt" sz="half" idx="10"/>
          </p:nvPr>
        </p:nvSpPr>
        <p:spPr/>
        <p:txBody>
          <a:bodyPr/>
          <a:lstStyle/>
          <a:p>
            <a:fld id="{6700A58B-DD98-43D0-B791-721480A02982}" type="datetime1">
              <a:rPr lang="en-US" smtClean="0"/>
              <a:t>10/18/21</a:t>
            </a:fld>
            <a:endParaRPr lang="en-US"/>
          </a:p>
        </p:txBody>
      </p:sp>
      <p:sp>
        <p:nvSpPr>
          <p:cNvPr id="3" name="Title 2">
            <a:extLst>
              <a:ext uri="{FF2B5EF4-FFF2-40B4-BE49-F238E27FC236}">
                <a16:creationId xmlns:a16="http://schemas.microsoft.com/office/drawing/2014/main" id="{6BF3FEAB-1312-42B1-B3F7-B81D1EA2C9DE}"/>
              </a:ext>
            </a:extLst>
          </p:cNvPr>
          <p:cNvSpPr>
            <a:spLocks noGrp="1"/>
          </p:cNvSpPr>
          <p:nvPr>
            <p:ph type="title"/>
          </p:nvPr>
        </p:nvSpPr>
        <p:spPr/>
        <p:txBody>
          <a:bodyPr/>
          <a:lstStyle/>
          <a:p>
            <a:r>
              <a:rPr lang="en-US" dirty="0"/>
              <a:t>Classifying Absenteeism at Work</a:t>
            </a:r>
          </a:p>
        </p:txBody>
      </p:sp>
      <p:sp>
        <p:nvSpPr>
          <p:cNvPr id="4" name="Slide Number Placeholder 3">
            <a:extLst>
              <a:ext uri="{FF2B5EF4-FFF2-40B4-BE49-F238E27FC236}">
                <a16:creationId xmlns:a16="http://schemas.microsoft.com/office/drawing/2014/main" id="{F4C8D044-A161-430B-BC37-7FAF1692D318}"/>
              </a:ext>
            </a:extLst>
          </p:cNvPr>
          <p:cNvSpPr>
            <a:spLocks noGrp="1"/>
          </p:cNvSpPr>
          <p:nvPr>
            <p:ph type="sldNum" sz="quarter" idx="12"/>
          </p:nvPr>
        </p:nvSpPr>
        <p:spPr/>
        <p:txBody>
          <a:bodyPr/>
          <a:lstStyle/>
          <a:p>
            <a:fld id="{37290FF7-652B-4475-AEAB-8B1A5D23AE09}" type="slidenum">
              <a:rPr lang="en-US" smtClean="0"/>
              <a:t>29</a:t>
            </a:fld>
            <a:endParaRPr lang="en-US"/>
          </a:p>
        </p:txBody>
      </p:sp>
      <p:sp>
        <p:nvSpPr>
          <p:cNvPr id="5" name="Footer Placeholder 4">
            <a:extLst>
              <a:ext uri="{FF2B5EF4-FFF2-40B4-BE49-F238E27FC236}">
                <a16:creationId xmlns:a16="http://schemas.microsoft.com/office/drawing/2014/main" id="{EB969719-3B87-479E-ABA2-3B64F7E10C67}"/>
              </a:ext>
            </a:extLst>
          </p:cNvPr>
          <p:cNvSpPr>
            <a:spLocks noGrp="1"/>
          </p:cNvSpPr>
          <p:nvPr>
            <p:ph type="ftr" sz="quarter" idx="3"/>
          </p:nvPr>
        </p:nvSpPr>
        <p:spPr/>
        <p:txBody>
          <a:bodyPr/>
          <a:lstStyle/>
          <a:p>
            <a:r>
              <a:rPr lang="en-US"/>
              <a:t>Kwartler CSCI S-96</a:t>
            </a:r>
            <a:endParaRPr lang="en-US" dirty="0"/>
          </a:p>
        </p:txBody>
      </p:sp>
      <p:sp>
        <p:nvSpPr>
          <p:cNvPr id="6" name="TextBox 5">
            <a:extLst>
              <a:ext uri="{FF2B5EF4-FFF2-40B4-BE49-F238E27FC236}">
                <a16:creationId xmlns:a16="http://schemas.microsoft.com/office/drawing/2014/main" id="{E705158C-4516-47D1-BEB7-3E99071CE939}"/>
              </a:ext>
            </a:extLst>
          </p:cNvPr>
          <p:cNvSpPr txBox="1"/>
          <p:nvPr/>
        </p:nvSpPr>
        <p:spPr>
          <a:xfrm>
            <a:off x="304800" y="1676400"/>
            <a:ext cx="5094136" cy="1815882"/>
          </a:xfrm>
          <a:prstGeom prst="rect">
            <a:avLst/>
          </a:prstGeom>
          <a:noFill/>
        </p:spPr>
        <p:txBody>
          <a:bodyPr wrap="square" rtlCol="0">
            <a:spAutoFit/>
          </a:bodyPr>
          <a:lstStyle/>
          <a:p>
            <a:r>
              <a:rPr lang="en-US" sz="1600" dirty="0"/>
              <a:t>Workers that are absent are costly to businesses.</a:t>
            </a:r>
          </a:p>
          <a:p>
            <a:pPr marL="285750" indent="-285750">
              <a:buFont typeface="Arial" panose="020B0604020202020204" pitchFamily="34" charset="0"/>
              <a:buChar char="•"/>
            </a:pPr>
            <a:r>
              <a:rPr lang="en-US" sz="1600" dirty="0"/>
              <a:t>In the US absenteeism is estimated to cost $225.8B or $1685 per employee EACH YEAR*</a:t>
            </a:r>
          </a:p>
          <a:p>
            <a:pPr marL="285750" indent="-285750">
              <a:buFont typeface="Arial" panose="020B0604020202020204" pitchFamily="34" charset="0"/>
              <a:buChar char="•"/>
            </a:pPr>
            <a:r>
              <a:rPr lang="en-US" sz="1600" dirty="0"/>
              <a:t>Understanding absenteeism reasons could lead employers to offer new benefits (like in office medical services, hand sanitizers) to reduce absenteeism while also improving the employee experience.</a:t>
            </a:r>
          </a:p>
        </p:txBody>
      </p:sp>
      <p:sp>
        <p:nvSpPr>
          <p:cNvPr id="7" name="TextBox 6">
            <a:extLst>
              <a:ext uri="{FF2B5EF4-FFF2-40B4-BE49-F238E27FC236}">
                <a16:creationId xmlns:a16="http://schemas.microsoft.com/office/drawing/2014/main" id="{83E9107A-B30E-4C7A-9758-CB5141F9D523}"/>
              </a:ext>
            </a:extLst>
          </p:cNvPr>
          <p:cNvSpPr txBox="1"/>
          <p:nvPr/>
        </p:nvSpPr>
        <p:spPr>
          <a:xfrm>
            <a:off x="533400" y="6125519"/>
            <a:ext cx="5240537" cy="230832"/>
          </a:xfrm>
          <a:prstGeom prst="rect">
            <a:avLst/>
          </a:prstGeom>
          <a:noFill/>
        </p:spPr>
        <p:txBody>
          <a:bodyPr wrap="none" rtlCol="0">
            <a:spAutoFit/>
          </a:bodyPr>
          <a:lstStyle/>
          <a:p>
            <a:r>
              <a:rPr lang="en-US" sz="900" i="1" dirty="0"/>
              <a:t>https://www.cdcfoundation.org/pr/2015/worker-illness-and-injury-costs-us-employers-225-billion-annually</a:t>
            </a:r>
          </a:p>
        </p:txBody>
      </p:sp>
      <p:sp>
        <p:nvSpPr>
          <p:cNvPr id="8" name="TextBox 7">
            <a:extLst>
              <a:ext uri="{FF2B5EF4-FFF2-40B4-BE49-F238E27FC236}">
                <a16:creationId xmlns:a16="http://schemas.microsoft.com/office/drawing/2014/main" id="{E5E0B4E2-BF38-49C3-9EF6-AE1B832B10E9}"/>
              </a:ext>
            </a:extLst>
          </p:cNvPr>
          <p:cNvSpPr txBox="1"/>
          <p:nvPr/>
        </p:nvSpPr>
        <p:spPr>
          <a:xfrm>
            <a:off x="304800" y="1295400"/>
            <a:ext cx="1834798" cy="369332"/>
          </a:xfrm>
          <a:prstGeom prst="rect">
            <a:avLst/>
          </a:prstGeom>
          <a:noFill/>
        </p:spPr>
        <p:txBody>
          <a:bodyPr wrap="none" rtlCol="0">
            <a:spAutoFit/>
          </a:bodyPr>
          <a:lstStyle/>
          <a:p>
            <a:r>
              <a:rPr lang="en-US" dirty="0"/>
              <a:t>Business Context:</a:t>
            </a:r>
          </a:p>
        </p:txBody>
      </p:sp>
      <p:sp>
        <p:nvSpPr>
          <p:cNvPr id="9" name="TextBox 8">
            <a:extLst>
              <a:ext uri="{FF2B5EF4-FFF2-40B4-BE49-F238E27FC236}">
                <a16:creationId xmlns:a16="http://schemas.microsoft.com/office/drawing/2014/main" id="{62B3A12E-1F64-4407-8055-1641E0B64AF4}"/>
              </a:ext>
            </a:extLst>
          </p:cNvPr>
          <p:cNvSpPr txBox="1"/>
          <p:nvPr/>
        </p:nvSpPr>
        <p:spPr>
          <a:xfrm>
            <a:off x="304800" y="3612045"/>
            <a:ext cx="2482026" cy="369332"/>
          </a:xfrm>
          <a:prstGeom prst="rect">
            <a:avLst/>
          </a:prstGeom>
          <a:noFill/>
        </p:spPr>
        <p:txBody>
          <a:bodyPr wrap="none" rtlCol="0">
            <a:spAutoFit/>
          </a:bodyPr>
          <a:lstStyle/>
          <a:p>
            <a:r>
              <a:rPr lang="en-US" dirty="0"/>
              <a:t>Dataset Source and Info:</a:t>
            </a:r>
          </a:p>
        </p:txBody>
      </p:sp>
      <p:sp>
        <p:nvSpPr>
          <p:cNvPr id="10" name="TextBox 9">
            <a:extLst>
              <a:ext uri="{FF2B5EF4-FFF2-40B4-BE49-F238E27FC236}">
                <a16:creationId xmlns:a16="http://schemas.microsoft.com/office/drawing/2014/main" id="{44EB77A6-E81F-477D-A6EC-F4B6558CBB0E}"/>
              </a:ext>
            </a:extLst>
          </p:cNvPr>
          <p:cNvSpPr txBox="1"/>
          <p:nvPr/>
        </p:nvSpPr>
        <p:spPr>
          <a:xfrm>
            <a:off x="304800" y="3972386"/>
            <a:ext cx="6153150" cy="1107996"/>
          </a:xfrm>
          <a:prstGeom prst="rect">
            <a:avLst/>
          </a:prstGeom>
          <a:noFill/>
        </p:spPr>
        <p:txBody>
          <a:bodyPr wrap="square" rtlCol="0">
            <a:spAutoFit/>
          </a:bodyPr>
          <a:lstStyle/>
          <a:p>
            <a:pPr marL="285750" indent="-285750">
              <a:buFont typeface="Arial" panose="020B0604020202020204" pitchFamily="34" charset="0"/>
              <a:buChar char="•"/>
            </a:pPr>
            <a:r>
              <a:rPr lang="en-US" sz="1600" dirty="0"/>
              <a:t>http://archive.ics.uci.edu/ml/datasets/Absenteeism+at+work</a:t>
            </a:r>
          </a:p>
          <a:p>
            <a:pPr marL="285750" indent="-285750">
              <a:buFont typeface="Arial" panose="020B0604020202020204" pitchFamily="34" charset="0"/>
              <a:buChar char="•"/>
            </a:pPr>
            <a:r>
              <a:rPr lang="en-US" sz="1600" dirty="0"/>
              <a:t>The database was created with records of absenteeism at work from July 2007 to July 2010 at a courier company in Brazil.</a:t>
            </a:r>
          </a:p>
          <a:p>
            <a:pPr marL="285750" indent="-285750">
              <a:buFont typeface="Arial" panose="020B0604020202020204" pitchFamily="34" charset="0"/>
              <a:buChar char="•"/>
            </a:pPr>
            <a:r>
              <a:rPr lang="en-US" sz="1600" dirty="0"/>
              <a:t>740 Rows * 21 Attributes</a:t>
            </a:r>
          </a:p>
        </p:txBody>
      </p:sp>
      <p:pic>
        <p:nvPicPr>
          <p:cNvPr id="9220" name="Picture 4" descr="Image result for getting sick meme">
            <a:extLst>
              <a:ext uri="{FF2B5EF4-FFF2-40B4-BE49-F238E27FC236}">
                <a16:creationId xmlns:a16="http://schemas.microsoft.com/office/drawing/2014/main" id="{AB72D5CC-06B7-45D6-B129-D6F2BD5F40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73937" y="1295400"/>
            <a:ext cx="2919294" cy="2441995"/>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BD7AFA24-4C05-4AA4-A729-577E63D53CAF}"/>
              </a:ext>
            </a:extLst>
          </p:cNvPr>
          <p:cNvSpPr txBox="1"/>
          <p:nvPr/>
        </p:nvSpPr>
        <p:spPr>
          <a:xfrm>
            <a:off x="304799" y="5410200"/>
            <a:ext cx="8729545" cy="73866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HR wants you to classify absenteeism to help with employee support.</a:t>
            </a:r>
          </a:p>
          <a:p>
            <a:r>
              <a:rPr lang="en-US" i="0" dirty="0"/>
              <a:t>“What is the probability the absent employee is out because of “dental consultation” or “medical consolation”?</a:t>
            </a:r>
          </a:p>
        </p:txBody>
      </p:sp>
    </p:spTree>
    <p:extLst>
      <p:ext uri="{BB962C8B-B14F-4D97-AF65-F5344CB8AC3E}">
        <p14:creationId xmlns:p14="http://schemas.microsoft.com/office/powerpoint/2010/main" val="3335028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9" grpId="0"/>
      <p:bldP spid="10" grpId="0"/>
      <p:bldP spid="1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2"/>
          <p:cNvSpPr>
            <a:spLocks noGrp="1"/>
          </p:cNvSpPr>
          <p:nvPr>
            <p:ph type="title"/>
          </p:nvPr>
        </p:nvSpPr>
        <p:spPr/>
        <p:txBody>
          <a:bodyPr/>
          <a:lstStyle/>
          <a:p>
            <a:pPr eaLnBrk="1" hangingPunct="1"/>
            <a:r>
              <a:rPr lang="en-US" altLang="en-US" dirty="0"/>
              <a:t>Now a new Classification Approach - KNN</a:t>
            </a:r>
          </a:p>
        </p:txBody>
      </p:sp>
      <p:sp>
        <p:nvSpPr>
          <p:cNvPr id="7171" name="Content Placeholder 3"/>
          <p:cNvSpPr>
            <a:spLocks noGrp="1"/>
          </p:cNvSpPr>
          <p:nvPr>
            <p:ph sz="quarter" idx="1"/>
          </p:nvPr>
        </p:nvSpPr>
        <p:spPr>
          <a:xfrm>
            <a:off x="628650" y="1914525"/>
            <a:ext cx="7886700" cy="3186117"/>
          </a:xfrm>
        </p:spPr>
        <p:txBody>
          <a:bodyPr>
            <a:normAutofit/>
          </a:bodyPr>
          <a:lstStyle/>
          <a:p>
            <a:r>
              <a:rPr lang="en-US" altLang="en-US" dirty="0"/>
              <a:t>Data-driven, not heuristics (rules) based </a:t>
            </a:r>
          </a:p>
          <a:p>
            <a:pPr eaLnBrk="1" hangingPunct="1">
              <a:buFont typeface="Wingdings 2" pitchFamily="18" charset="2"/>
              <a:buNone/>
            </a:pPr>
            <a:endParaRPr lang="en-US" altLang="en-US" dirty="0"/>
          </a:p>
          <a:p>
            <a:r>
              <a:rPr lang="en-US" altLang="en-US" dirty="0"/>
              <a:t>No parameters, beta coefficients, means time to predict or classify can be lengthy because each new record is scored against the existing training set.</a:t>
            </a:r>
          </a:p>
          <a:p>
            <a:pPr eaLnBrk="1" hangingPunct="1">
              <a:buFont typeface="Wingdings 2" pitchFamily="18" charset="2"/>
              <a:buNone/>
            </a:pPr>
            <a:endParaRPr lang="en-US" altLang="en-US" dirty="0"/>
          </a:p>
          <a:p>
            <a:r>
              <a:rPr lang="en-US" altLang="en-US" dirty="0"/>
              <a:t>Makes no assumptions about the data e.g. outliers, non-normal distributions – all are accepted</a:t>
            </a:r>
          </a:p>
          <a:p>
            <a:pPr lvl="1" eaLnBrk="1" hangingPunct="1">
              <a:buFont typeface="Wingdings 2" pitchFamily="18" charset="2"/>
              <a:buNone/>
            </a:pPr>
            <a:endParaRPr lang="en-US" altLang="en-US" dirty="0"/>
          </a:p>
        </p:txBody>
      </p:sp>
      <p:sp>
        <p:nvSpPr>
          <p:cNvPr id="2" name="TextBox 1"/>
          <p:cNvSpPr txBox="1"/>
          <p:nvPr/>
        </p:nvSpPr>
        <p:spPr>
          <a:xfrm>
            <a:off x="628650" y="1271588"/>
            <a:ext cx="3499420" cy="523220"/>
          </a:xfrm>
          <a:prstGeom prst="rect">
            <a:avLst/>
          </a:prstGeom>
          <a:noFill/>
        </p:spPr>
        <p:txBody>
          <a:bodyPr wrap="none" rtlCol="0">
            <a:spAutoFit/>
          </a:bodyPr>
          <a:lstStyle/>
          <a:p>
            <a:r>
              <a:rPr lang="en-US" sz="2800" b="1" u="sng" dirty="0"/>
              <a:t>Characteristics of KNN</a:t>
            </a:r>
          </a:p>
        </p:txBody>
      </p:sp>
      <p:sp>
        <p:nvSpPr>
          <p:cNvPr id="5" name="Date Placeholder 3">
            <a:extLst>
              <a:ext uri="{FF2B5EF4-FFF2-40B4-BE49-F238E27FC236}">
                <a16:creationId xmlns:a16="http://schemas.microsoft.com/office/drawing/2014/main" id="{8909B2EE-DD66-4058-A696-AC289906954A}"/>
              </a:ext>
            </a:extLst>
          </p:cNvPr>
          <p:cNvSpPr>
            <a:spLocks noGrp="1"/>
          </p:cNvSpPr>
          <p:nvPr>
            <p:ph type="dt" sz="half" idx="10"/>
          </p:nvPr>
        </p:nvSpPr>
        <p:spPr>
          <a:xfrm>
            <a:off x="628650" y="6356351"/>
            <a:ext cx="2057400" cy="365125"/>
          </a:xfrm>
        </p:spPr>
        <p:txBody>
          <a:bodyPr/>
          <a:lstStyle/>
          <a:p>
            <a:fld id="{5738B90E-0779-4C36-915C-6F05FCD89456}" type="datetime1">
              <a:rPr lang="en-US" smtClean="0"/>
              <a:t>10/18/21</a:t>
            </a:fld>
            <a:endParaRPr lang="en-US"/>
          </a:p>
        </p:txBody>
      </p:sp>
      <p:sp>
        <p:nvSpPr>
          <p:cNvPr id="6" name="Slide Number Placeholder 4">
            <a:extLst>
              <a:ext uri="{FF2B5EF4-FFF2-40B4-BE49-F238E27FC236}">
                <a16:creationId xmlns:a16="http://schemas.microsoft.com/office/drawing/2014/main" id="{A46ACE7D-882D-448A-8D8E-544494B44B9F}"/>
              </a:ext>
            </a:extLst>
          </p:cNvPr>
          <p:cNvSpPr>
            <a:spLocks noGrp="1"/>
          </p:cNvSpPr>
          <p:nvPr>
            <p:ph type="sldNum" sz="quarter" idx="12"/>
          </p:nvPr>
        </p:nvSpPr>
        <p:spPr>
          <a:xfrm>
            <a:off x="6457950" y="6356351"/>
            <a:ext cx="857250" cy="365125"/>
          </a:xfrm>
        </p:spPr>
        <p:txBody>
          <a:bodyPr/>
          <a:lstStyle/>
          <a:p>
            <a:r>
              <a:rPr lang="en-US" dirty="0"/>
              <a:t>6</a:t>
            </a:r>
          </a:p>
        </p:txBody>
      </p:sp>
      <p:sp>
        <p:nvSpPr>
          <p:cNvPr id="8" name="Footer Placeholder 4"/>
          <p:cNvSpPr>
            <a:spLocks noGrp="1"/>
          </p:cNvSpPr>
          <p:nvPr>
            <p:ph type="ftr" sz="quarter" idx="3"/>
          </p:nvPr>
        </p:nvSpPr>
        <p:spPr>
          <a:xfrm>
            <a:off x="3028950" y="6356351"/>
            <a:ext cx="3086100" cy="365125"/>
          </a:xfrm>
        </p:spPr>
        <p:txBody>
          <a:bodyPr/>
          <a:lstStyle/>
          <a:p>
            <a:r>
              <a:rPr lang="en-US" dirty="0"/>
              <a:t>Kwartler CSCI E-96</a:t>
            </a:r>
          </a:p>
        </p:txBody>
      </p:sp>
    </p:spTree>
    <p:extLst>
      <p:ext uri="{BB962C8B-B14F-4D97-AF65-F5344CB8AC3E}">
        <p14:creationId xmlns:p14="http://schemas.microsoft.com/office/powerpoint/2010/main" val="11090925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BAA1F9C-F1D4-4E88-B44E-B63E7BDD92D9}"/>
              </a:ext>
            </a:extLst>
          </p:cNvPr>
          <p:cNvSpPr>
            <a:spLocks noGrp="1"/>
          </p:cNvSpPr>
          <p:nvPr>
            <p:ph type="dt" sz="half" idx="10"/>
          </p:nvPr>
        </p:nvSpPr>
        <p:spPr/>
        <p:txBody>
          <a:bodyPr/>
          <a:lstStyle/>
          <a:p>
            <a:fld id="{6700A58B-DD98-43D0-B791-721480A02982}" type="datetime1">
              <a:rPr lang="en-US" smtClean="0"/>
              <a:t>10/18/21</a:t>
            </a:fld>
            <a:endParaRPr lang="en-US"/>
          </a:p>
        </p:txBody>
      </p:sp>
      <p:sp>
        <p:nvSpPr>
          <p:cNvPr id="3" name="Title 2">
            <a:extLst>
              <a:ext uri="{FF2B5EF4-FFF2-40B4-BE49-F238E27FC236}">
                <a16:creationId xmlns:a16="http://schemas.microsoft.com/office/drawing/2014/main" id="{3F821B3E-1F9D-4EFA-A94F-D1C2C23F3E0F}"/>
              </a:ext>
            </a:extLst>
          </p:cNvPr>
          <p:cNvSpPr>
            <a:spLocks noGrp="1"/>
          </p:cNvSpPr>
          <p:nvPr>
            <p:ph type="title"/>
          </p:nvPr>
        </p:nvSpPr>
        <p:spPr/>
        <p:txBody>
          <a:bodyPr/>
          <a:lstStyle/>
          <a:p>
            <a:r>
              <a:rPr lang="en-US" dirty="0"/>
              <a:t>Open </a:t>
            </a:r>
            <a:r>
              <a:rPr lang="en-US" dirty="0" err="1"/>
              <a:t>B_knn_example_classification.R</a:t>
            </a:r>
            <a:endParaRPr lang="en-US" dirty="0"/>
          </a:p>
        </p:txBody>
      </p:sp>
      <p:sp>
        <p:nvSpPr>
          <p:cNvPr id="4" name="Slide Number Placeholder 3">
            <a:extLst>
              <a:ext uri="{FF2B5EF4-FFF2-40B4-BE49-F238E27FC236}">
                <a16:creationId xmlns:a16="http://schemas.microsoft.com/office/drawing/2014/main" id="{83107EF7-09DB-43F7-8119-B53ED8653881}"/>
              </a:ext>
            </a:extLst>
          </p:cNvPr>
          <p:cNvSpPr>
            <a:spLocks noGrp="1"/>
          </p:cNvSpPr>
          <p:nvPr>
            <p:ph type="sldNum" sz="quarter" idx="12"/>
          </p:nvPr>
        </p:nvSpPr>
        <p:spPr/>
        <p:txBody>
          <a:bodyPr/>
          <a:lstStyle/>
          <a:p>
            <a:fld id="{37290FF7-652B-4475-AEAB-8B1A5D23AE09}" type="slidenum">
              <a:rPr lang="en-US" smtClean="0"/>
              <a:t>30</a:t>
            </a:fld>
            <a:endParaRPr lang="en-US"/>
          </a:p>
        </p:txBody>
      </p:sp>
      <p:sp>
        <p:nvSpPr>
          <p:cNvPr id="5" name="Footer Placeholder 4">
            <a:extLst>
              <a:ext uri="{FF2B5EF4-FFF2-40B4-BE49-F238E27FC236}">
                <a16:creationId xmlns:a16="http://schemas.microsoft.com/office/drawing/2014/main" id="{54DDFCDE-3172-45D0-9BA7-4067B9FBDD17}"/>
              </a:ext>
            </a:extLst>
          </p:cNvPr>
          <p:cNvSpPr>
            <a:spLocks noGrp="1"/>
          </p:cNvSpPr>
          <p:nvPr>
            <p:ph type="ftr" sz="quarter" idx="3"/>
          </p:nvPr>
        </p:nvSpPr>
        <p:spPr/>
        <p:txBody>
          <a:bodyPr/>
          <a:lstStyle/>
          <a:p>
            <a:r>
              <a:rPr lang="en-US"/>
              <a:t>Kwartler CSCI S-96</a:t>
            </a:r>
            <a:endParaRPr lang="en-US" dirty="0"/>
          </a:p>
        </p:txBody>
      </p:sp>
      <p:pic>
        <p:nvPicPr>
          <p:cNvPr id="6" name="Picture 2" descr="Image result for getting sick meme">
            <a:extLst>
              <a:ext uri="{FF2B5EF4-FFF2-40B4-BE49-F238E27FC236}">
                <a16:creationId xmlns:a16="http://schemas.microsoft.com/office/drawing/2014/main" id="{2C68EDC2-9D7C-43A5-988C-A8926B5B45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8650" y="1545921"/>
            <a:ext cx="2752725" cy="345191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305EBB7-B225-4EFF-9206-7B4D33F25DFE}"/>
              </a:ext>
            </a:extLst>
          </p:cNvPr>
          <p:cNvSpPr txBox="1"/>
          <p:nvPr/>
        </p:nvSpPr>
        <p:spPr>
          <a:xfrm>
            <a:off x="304799" y="5587157"/>
            <a:ext cx="8729545" cy="73866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We will build a KNN model </a:t>
            </a:r>
            <a:r>
              <a:rPr lang="en-US" i="0" u="sng" dirty="0"/>
              <a:t>classifying</a:t>
            </a:r>
            <a:r>
              <a:rPr lang="en-US" i="0" dirty="0"/>
              <a:t> the reasons employees have been absent.  A model like this can help classify new absent employees so we can learn what to offer to mitigate absenteeism costs and not ask employees directly.</a:t>
            </a:r>
          </a:p>
        </p:txBody>
      </p:sp>
      <p:sp>
        <p:nvSpPr>
          <p:cNvPr id="8" name="TextBox 7">
            <a:extLst>
              <a:ext uri="{FF2B5EF4-FFF2-40B4-BE49-F238E27FC236}">
                <a16:creationId xmlns:a16="http://schemas.microsoft.com/office/drawing/2014/main" id="{28A148D9-A393-459C-84F2-ED452EFDBFBB}"/>
              </a:ext>
            </a:extLst>
          </p:cNvPr>
          <p:cNvSpPr txBox="1"/>
          <p:nvPr/>
        </p:nvSpPr>
        <p:spPr>
          <a:xfrm>
            <a:off x="3482672" y="1606163"/>
            <a:ext cx="5446643" cy="2031325"/>
          </a:xfrm>
          <a:prstGeom prst="rect">
            <a:avLst/>
          </a:prstGeom>
          <a:noFill/>
        </p:spPr>
        <p:txBody>
          <a:bodyPr wrap="square" rtlCol="0">
            <a:spAutoFit/>
          </a:bodyPr>
          <a:lstStyle/>
          <a:p>
            <a:r>
              <a:rPr lang="en-US" dirty="0"/>
              <a:t>When someone calls in the operator lists a reason for the absence.</a:t>
            </a:r>
          </a:p>
          <a:p>
            <a:r>
              <a:rPr lang="en-US" dirty="0" err="1">
                <a:highlight>
                  <a:srgbClr val="C0C0C0"/>
                </a:highlight>
                <a:latin typeface="Consolas" panose="020B0609020204030204" pitchFamily="49" charset="0"/>
              </a:rPr>
              <a:t>Reason.for.absence</a:t>
            </a:r>
            <a:endParaRPr lang="en-US" dirty="0">
              <a:highlight>
                <a:srgbClr val="C0C0C0"/>
              </a:highlight>
              <a:latin typeface="Consolas" panose="020B0609020204030204" pitchFamily="49" charset="0"/>
            </a:endParaRPr>
          </a:p>
          <a:p>
            <a:r>
              <a:rPr lang="en-US" dirty="0" err="1">
                <a:highlight>
                  <a:srgbClr val="C0C0C0"/>
                </a:highlight>
                <a:latin typeface="Consolas" panose="020B0609020204030204" pitchFamily="49" charset="0"/>
              </a:rPr>
              <a:t>lowFreq</a:t>
            </a:r>
            <a:r>
              <a:rPr lang="en-US" dirty="0">
                <a:highlight>
                  <a:srgbClr val="C0C0C0"/>
                </a:highlight>
                <a:latin typeface="Consolas" panose="020B0609020204030204" pitchFamily="49" charset="0"/>
              </a:rPr>
              <a:t>  :272</a:t>
            </a:r>
          </a:p>
          <a:p>
            <a:r>
              <a:rPr lang="en-US" dirty="0">
                <a:highlight>
                  <a:srgbClr val="C0C0C0"/>
                </a:highlight>
                <a:latin typeface="Consolas" panose="020B0609020204030204" pitchFamily="49" charset="0"/>
              </a:rPr>
              <a:t>reason_0 : 43</a:t>
            </a:r>
          </a:p>
          <a:p>
            <a:r>
              <a:rPr lang="en-US" dirty="0">
                <a:highlight>
                  <a:srgbClr val="C0C0C0"/>
                </a:highlight>
                <a:latin typeface="Consolas" panose="020B0609020204030204" pitchFamily="49" charset="0"/>
              </a:rPr>
              <a:t>reason_13: 55</a:t>
            </a:r>
          </a:p>
          <a:p>
            <a:r>
              <a:rPr lang="en-US" dirty="0">
                <a:highlight>
                  <a:srgbClr val="C0C0C0"/>
                </a:highlight>
                <a:latin typeface="Consolas" panose="020B0609020204030204" pitchFamily="49" charset="0"/>
              </a:rPr>
              <a:t>reason_19: 40</a:t>
            </a:r>
          </a:p>
        </p:txBody>
      </p:sp>
    </p:spTree>
    <p:extLst>
      <p:ext uri="{BB962C8B-B14F-4D97-AF65-F5344CB8AC3E}">
        <p14:creationId xmlns:p14="http://schemas.microsoft.com/office/powerpoint/2010/main" val="29253943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pPr eaLnBrk="1" hangingPunct="1"/>
            <a:r>
              <a:rPr lang="en-US" altLang="en-US" sz="3600" dirty="0"/>
              <a:t>Using K-NN for Prediction (Continuous)</a:t>
            </a:r>
          </a:p>
        </p:txBody>
      </p:sp>
      <p:sp>
        <p:nvSpPr>
          <p:cNvPr id="16387" name="Content Placeholder 2"/>
          <p:cNvSpPr>
            <a:spLocks noGrp="1"/>
          </p:cNvSpPr>
          <p:nvPr>
            <p:ph sz="quarter" idx="1"/>
          </p:nvPr>
        </p:nvSpPr>
        <p:spPr>
          <a:xfrm>
            <a:off x="914400" y="1981200"/>
            <a:ext cx="7772400" cy="3581400"/>
          </a:xfrm>
        </p:spPr>
        <p:txBody>
          <a:bodyPr/>
          <a:lstStyle/>
          <a:p>
            <a:pPr eaLnBrk="1" hangingPunct="1"/>
            <a:r>
              <a:rPr lang="en-US" altLang="en-US"/>
              <a:t>Instead of “majority vote determines class” use average of response values</a:t>
            </a:r>
          </a:p>
          <a:p>
            <a:pPr eaLnBrk="1" hangingPunct="1"/>
            <a:endParaRPr lang="en-US" altLang="en-US"/>
          </a:p>
          <a:p>
            <a:pPr eaLnBrk="1" hangingPunct="1"/>
            <a:r>
              <a:rPr lang="en-US" altLang="en-US"/>
              <a:t>May be a weighted average, weight decreasing with distance</a:t>
            </a:r>
          </a:p>
        </p:txBody>
      </p:sp>
      <p:sp>
        <p:nvSpPr>
          <p:cNvPr id="4" name="TextBox 3">
            <a:extLst>
              <a:ext uri="{FF2B5EF4-FFF2-40B4-BE49-F238E27FC236}">
                <a16:creationId xmlns:a16="http://schemas.microsoft.com/office/drawing/2014/main" id="{0AB72BB1-67AD-4549-A3BC-4F1538755AF5}"/>
              </a:ext>
            </a:extLst>
          </p:cNvPr>
          <p:cNvSpPr txBox="1"/>
          <p:nvPr/>
        </p:nvSpPr>
        <p:spPr>
          <a:xfrm>
            <a:off x="304799" y="5587157"/>
            <a:ext cx="8729545" cy="73866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KNN has drawbacks but can be used for both prediction and classification so it demonstrates flexibility in that regard.</a:t>
            </a:r>
          </a:p>
        </p:txBody>
      </p:sp>
      <p:sp>
        <p:nvSpPr>
          <p:cNvPr id="5" name="Date Placeholder 4"/>
          <p:cNvSpPr>
            <a:spLocks noGrp="1"/>
          </p:cNvSpPr>
          <p:nvPr>
            <p:ph type="dt" sz="half" idx="10"/>
          </p:nvPr>
        </p:nvSpPr>
        <p:spPr>
          <a:xfrm>
            <a:off x="628650" y="6356351"/>
            <a:ext cx="2057400" cy="365125"/>
          </a:xfrm>
        </p:spPr>
        <p:txBody>
          <a:bodyPr/>
          <a:lstStyle/>
          <a:p>
            <a:fld id="{9B19E99B-5349-415A-8E56-8E989211A366}" type="datetime1">
              <a:rPr lang="en-US" smtClean="0"/>
              <a:t>10/18/21</a:t>
            </a:fld>
            <a:endParaRPr lang="en-US"/>
          </a:p>
        </p:txBody>
      </p:sp>
      <p:sp>
        <p:nvSpPr>
          <p:cNvPr id="6" name="Footer Placeholder 5"/>
          <p:cNvSpPr>
            <a:spLocks noGrp="1"/>
          </p:cNvSpPr>
          <p:nvPr>
            <p:ph type="ftr" sz="quarter" idx="3"/>
          </p:nvPr>
        </p:nvSpPr>
        <p:spPr>
          <a:xfrm>
            <a:off x="3028950" y="6356351"/>
            <a:ext cx="3086100" cy="365125"/>
          </a:xfrm>
        </p:spPr>
        <p:txBody>
          <a:bodyPr vert="horz" lIns="91440" tIns="45720" rIns="91440" bIns="45720" rtlCol="0" anchor="ctr"/>
          <a:lstStyle/>
          <a:p>
            <a:pPr algn="ctr" defTabSz="914400"/>
            <a:r>
              <a:rPr lang="en-US" sz="900">
                <a:solidFill>
                  <a:schemeClr val="tx1">
                    <a:tint val="75000"/>
                  </a:schemeClr>
                </a:solidFill>
              </a:rPr>
              <a:t>Kwartler CSCI S-96</a:t>
            </a:r>
            <a:endParaRPr lang="en-US" sz="900" dirty="0">
              <a:solidFill>
                <a:schemeClr val="tx1">
                  <a:tint val="75000"/>
                </a:schemeClr>
              </a:solidFill>
            </a:endParaRPr>
          </a:p>
        </p:txBody>
      </p:sp>
      <p:sp>
        <p:nvSpPr>
          <p:cNvPr id="7" name="Slide Number Placeholder 6"/>
          <p:cNvSpPr>
            <a:spLocks noGrp="1"/>
          </p:cNvSpPr>
          <p:nvPr>
            <p:ph type="sldNum" sz="quarter" idx="12"/>
          </p:nvPr>
        </p:nvSpPr>
        <p:spPr>
          <a:xfrm>
            <a:off x="6457950" y="6356351"/>
            <a:ext cx="857250" cy="365125"/>
          </a:xfrm>
        </p:spPr>
        <p:txBody>
          <a:bodyPr/>
          <a:lstStyle/>
          <a:p>
            <a:r>
              <a:rPr lang="en-US" dirty="0"/>
              <a:t>32</a:t>
            </a:r>
          </a:p>
        </p:txBody>
      </p:sp>
    </p:spTree>
    <p:extLst>
      <p:ext uri="{BB962C8B-B14F-4D97-AF65-F5344CB8AC3E}">
        <p14:creationId xmlns:p14="http://schemas.microsoft.com/office/powerpoint/2010/main" val="18877655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1625AF96-87F4-4957-8A90-464DB4A506F7}"/>
              </a:ext>
            </a:extLst>
          </p:cNvPr>
          <p:cNvSpPr/>
          <p:nvPr/>
        </p:nvSpPr>
        <p:spPr>
          <a:xfrm>
            <a:off x="196808" y="1421769"/>
            <a:ext cx="3554164" cy="7561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Class &amp; Probability</a:t>
            </a:r>
          </a:p>
        </p:txBody>
      </p:sp>
      <p:sp>
        <p:nvSpPr>
          <p:cNvPr id="2" name="Date Placeholder 1">
            <a:extLst>
              <a:ext uri="{FF2B5EF4-FFF2-40B4-BE49-F238E27FC236}">
                <a16:creationId xmlns:a16="http://schemas.microsoft.com/office/drawing/2014/main" id="{D6961896-FDC8-4F29-A02B-E13BEE546AB6}"/>
              </a:ext>
            </a:extLst>
          </p:cNvPr>
          <p:cNvSpPr>
            <a:spLocks noGrp="1"/>
          </p:cNvSpPr>
          <p:nvPr>
            <p:ph type="dt" sz="half" idx="10"/>
          </p:nvPr>
        </p:nvSpPr>
        <p:spPr/>
        <p:txBody>
          <a:bodyPr/>
          <a:lstStyle/>
          <a:p>
            <a:fld id="{6700A58B-DD98-43D0-B791-721480A02982}" type="datetime1">
              <a:rPr lang="en-US" smtClean="0"/>
              <a:t>10/18/21</a:t>
            </a:fld>
            <a:endParaRPr lang="en-US"/>
          </a:p>
        </p:txBody>
      </p:sp>
      <p:sp>
        <p:nvSpPr>
          <p:cNvPr id="3" name="Title 2">
            <a:extLst>
              <a:ext uri="{FF2B5EF4-FFF2-40B4-BE49-F238E27FC236}">
                <a16:creationId xmlns:a16="http://schemas.microsoft.com/office/drawing/2014/main" id="{AF32A3A0-DB33-473D-B2A2-CCD21D7C1025}"/>
              </a:ext>
            </a:extLst>
          </p:cNvPr>
          <p:cNvSpPr>
            <a:spLocks noGrp="1"/>
          </p:cNvSpPr>
          <p:nvPr>
            <p:ph type="title"/>
          </p:nvPr>
        </p:nvSpPr>
        <p:spPr/>
        <p:txBody>
          <a:bodyPr/>
          <a:lstStyle/>
          <a:p>
            <a:r>
              <a:rPr lang="en-US" dirty="0"/>
              <a:t>KNN is helpful for both business problems.</a:t>
            </a:r>
          </a:p>
        </p:txBody>
      </p:sp>
      <p:sp>
        <p:nvSpPr>
          <p:cNvPr id="4" name="Slide Number Placeholder 3">
            <a:extLst>
              <a:ext uri="{FF2B5EF4-FFF2-40B4-BE49-F238E27FC236}">
                <a16:creationId xmlns:a16="http://schemas.microsoft.com/office/drawing/2014/main" id="{6942664E-8321-4BCF-BAEE-A28AFC27FA1D}"/>
              </a:ext>
            </a:extLst>
          </p:cNvPr>
          <p:cNvSpPr>
            <a:spLocks noGrp="1"/>
          </p:cNvSpPr>
          <p:nvPr>
            <p:ph type="sldNum" sz="quarter" idx="12"/>
          </p:nvPr>
        </p:nvSpPr>
        <p:spPr/>
        <p:txBody>
          <a:bodyPr/>
          <a:lstStyle/>
          <a:p>
            <a:fld id="{37290FF7-652B-4475-AEAB-8B1A5D23AE09}" type="slidenum">
              <a:rPr lang="en-US" smtClean="0"/>
              <a:t>32</a:t>
            </a:fld>
            <a:endParaRPr lang="en-US"/>
          </a:p>
        </p:txBody>
      </p:sp>
      <p:sp>
        <p:nvSpPr>
          <p:cNvPr id="5" name="Footer Placeholder 4">
            <a:extLst>
              <a:ext uri="{FF2B5EF4-FFF2-40B4-BE49-F238E27FC236}">
                <a16:creationId xmlns:a16="http://schemas.microsoft.com/office/drawing/2014/main" id="{57566E95-A161-4E66-8D4F-659886C6461C}"/>
              </a:ext>
            </a:extLst>
          </p:cNvPr>
          <p:cNvSpPr>
            <a:spLocks noGrp="1"/>
          </p:cNvSpPr>
          <p:nvPr>
            <p:ph type="ftr" sz="quarter" idx="3"/>
          </p:nvPr>
        </p:nvSpPr>
        <p:spPr/>
        <p:txBody>
          <a:bodyPr/>
          <a:lstStyle/>
          <a:p>
            <a:r>
              <a:rPr lang="en-US"/>
              <a:t>Kwartler CSCI S-96</a:t>
            </a:r>
            <a:endParaRPr lang="en-US" dirty="0"/>
          </a:p>
        </p:txBody>
      </p:sp>
      <p:grpSp>
        <p:nvGrpSpPr>
          <p:cNvPr id="24" name="Group 23">
            <a:extLst>
              <a:ext uri="{FF2B5EF4-FFF2-40B4-BE49-F238E27FC236}">
                <a16:creationId xmlns:a16="http://schemas.microsoft.com/office/drawing/2014/main" id="{FA68CE81-5CE8-4398-BDC1-7363D106BBCB}"/>
              </a:ext>
            </a:extLst>
          </p:cNvPr>
          <p:cNvGrpSpPr/>
          <p:nvPr/>
        </p:nvGrpSpPr>
        <p:grpSpPr>
          <a:xfrm>
            <a:off x="342193" y="2375066"/>
            <a:ext cx="3380413" cy="2830830"/>
            <a:chOff x="342193" y="2375066"/>
            <a:chExt cx="3380413" cy="2830830"/>
          </a:xfrm>
        </p:grpSpPr>
        <p:grpSp>
          <p:nvGrpSpPr>
            <p:cNvPr id="22" name="Group 21">
              <a:extLst>
                <a:ext uri="{FF2B5EF4-FFF2-40B4-BE49-F238E27FC236}">
                  <a16:creationId xmlns:a16="http://schemas.microsoft.com/office/drawing/2014/main" id="{E9B7BC21-1035-4D9C-B8A7-D9BE7EE27967}"/>
                </a:ext>
              </a:extLst>
            </p:cNvPr>
            <p:cNvGrpSpPr/>
            <p:nvPr/>
          </p:nvGrpSpPr>
          <p:grpSpPr>
            <a:xfrm>
              <a:off x="342193" y="2375066"/>
              <a:ext cx="2538400" cy="371475"/>
              <a:chOff x="369957" y="2375066"/>
              <a:chExt cx="2538400" cy="371475"/>
            </a:xfrm>
          </p:grpSpPr>
          <p:sp>
            <p:nvSpPr>
              <p:cNvPr id="7" name="TextBox 6">
                <a:extLst>
                  <a:ext uri="{FF2B5EF4-FFF2-40B4-BE49-F238E27FC236}">
                    <a16:creationId xmlns:a16="http://schemas.microsoft.com/office/drawing/2014/main" id="{99C20A14-E0B6-497E-88B4-832C84C7EACC}"/>
                  </a:ext>
                </a:extLst>
              </p:cNvPr>
              <p:cNvSpPr txBox="1"/>
              <p:nvPr/>
            </p:nvSpPr>
            <p:spPr>
              <a:xfrm>
                <a:off x="369957" y="2377209"/>
                <a:ext cx="931665" cy="369332"/>
              </a:xfrm>
              <a:prstGeom prst="rect">
                <a:avLst/>
              </a:prstGeom>
              <a:noFill/>
            </p:spPr>
            <p:txBody>
              <a:bodyPr wrap="none" rtlCol="0">
                <a:spAutoFit/>
              </a:bodyPr>
              <a:lstStyle/>
              <a:p>
                <a:pPr marL="285750" indent="-285750">
                  <a:buFont typeface="Arial" panose="020B0604020202020204" pitchFamily="34" charset="0"/>
                  <a:buChar char="•"/>
                </a:pPr>
                <a:r>
                  <a:rPr lang="en-US" dirty="0"/>
                  <a:t>K = 1</a:t>
                </a:r>
              </a:p>
            </p:txBody>
          </p:sp>
          <p:pic>
            <p:nvPicPr>
              <p:cNvPr id="8" name="Picture 7">
                <a:extLst>
                  <a:ext uri="{FF2B5EF4-FFF2-40B4-BE49-F238E27FC236}">
                    <a16:creationId xmlns:a16="http://schemas.microsoft.com/office/drawing/2014/main" id="{401F000B-BA33-480F-A7CC-1EFAA5BDCA21}"/>
                  </a:ext>
                </a:extLst>
              </p:cNvPr>
              <p:cNvPicPr>
                <a:picLocks noChangeAspect="1"/>
              </p:cNvPicPr>
              <p:nvPr/>
            </p:nvPicPr>
            <p:blipFill>
              <a:blip r:embed="rId2"/>
              <a:stretch>
                <a:fillRect/>
              </a:stretch>
            </p:blipFill>
            <p:spPr>
              <a:xfrm>
                <a:off x="1206544" y="2375066"/>
                <a:ext cx="447675" cy="371475"/>
              </a:xfrm>
              <a:prstGeom prst="rect">
                <a:avLst/>
              </a:prstGeom>
            </p:spPr>
          </p:pic>
          <p:pic>
            <p:nvPicPr>
              <p:cNvPr id="9" name="Picture 8">
                <a:extLst>
                  <a:ext uri="{FF2B5EF4-FFF2-40B4-BE49-F238E27FC236}">
                    <a16:creationId xmlns:a16="http://schemas.microsoft.com/office/drawing/2014/main" id="{9D68E392-0CB5-42F6-8CEB-07D0BDB17B4B}"/>
                  </a:ext>
                </a:extLst>
              </p:cNvPr>
              <p:cNvPicPr>
                <a:picLocks noChangeAspect="1"/>
              </p:cNvPicPr>
              <p:nvPr/>
            </p:nvPicPr>
            <p:blipFill>
              <a:blip r:embed="rId3"/>
              <a:stretch>
                <a:fillRect/>
              </a:stretch>
            </p:blipFill>
            <p:spPr>
              <a:xfrm>
                <a:off x="2498782" y="2397774"/>
                <a:ext cx="409575" cy="342900"/>
              </a:xfrm>
              <a:prstGeom prst="rect">
                <a:avLst/>
              </a:prstGeom>
            </p:spPr>
          </p:pic>
          <p:cxnSp>
            <p:nvCxnSpPr>
              <p:cNvPr id="11" name="Straight Connector 10">
                <a:extLst>
                  <a:ext uri="{FF2B5EF4-FFF2-40B4-BE49-F238E27FC236}">
                    <a16:creationId xmlns:a16="http://schemas.microsoft.com/office/drawing/2014/main" id="{32237011-6899-4564-910D-29518B05209F}"/>
                  </a:ext>
                </a:extLst>
              </p:cNvPr>
              <p:cNvCxnSpPr>
                <a:cxnSpLocks/>
                <a:stCxn id="8" idx="3"/>
                <a:endCxn id="9" idx="1"/>
              </p:cNvCxnSpPr>
              <p:nvPr/>
            </p:nvCxnSpPr>
            <p:spPr>
              <a:xfrm>
                <a:off x="1654219" y="2560804"/>
                <a:ext cx="844563" cy="8420"/>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2" name="TextBox 11">
              <a:extLst>
                <a:ext uri="{FF2B5EF4-FFF2-40B4-BE49-F238E27FC236}">
                  <a16:creationId xmlns:a16="http://schemas.microsoft.com/office/drawing/2014/main" id="{47EFDCF9-F513-4E7B-A5BF-C281D000D737}"/>
                </a:ext>
              </a:extLst>
            </p:cNvPr>
            <p:cNvSpPr txBox="1"/>
            <p:nvPr/>
          </p:nvSpPr>
          <p:spPr>
            <a:xfrm>
              <a:off x="342193" y="2756616"/>
              <a:ext cx="3380413" cy="369332"/>
            </a:xfrm>
            <a:prstGeom prst="rect">
              <a:avLst/>
            </a:prstGeom>
            <a:noFill/>
          </p:spPr>
          <p:txBody>
            <a:bodyPr wrap="none" rtlCol="0">
              <a:spAutoFit/>
            </a:bodyPr>
            <a:lstStyle/>
            <a:p>
              <a:r>
                <a:rPr lang="en-US" dirty="0"/>
                <a:t>1 Red Neighbor  / k =1 = 100% red</a:t>
              </a:r>
            </a:p>
          </p:txBody>
        </p:sp>
        <p:sp>
          <p:nvSpPr>
            <p:cNvPr id="17" name="TextBox 16">
              <a:extLst>
                <a:ext uri="{FF2B5EF4-FFF2-40B4-BE49-F238E27FC236}">
                  <a16:creationId xmlns:a16="http://schemas.microsoft.com/office/drawing/2014/main" id="{B618A5C1-96B8-44F0-853A-B1783EF5D87E}"/>
                </a:ext>
              </a:extLst>
            </p:cNvPr>
            <p:cNvSpPr txBox="1"/>
            <p:nvPr/>
          </p:nvSpPr>
          <p:spPr>
            <a:xfrm>
              <a:off x="342193" y="4836564"/>
              <a:ext cx="3263394" cy="369332"/>
            </a:xfrm>
            <a:prstGeom prst="rect">
              <a:avLst/>
            </a:prstGeom>
            <a:noFill/>
          </p:spPr>
          <p:txBody>
            <a:bodyPr wrap="none" rtlCol="0">
              <a:spAutoFit/>
            </a:bodyPr>
            <a:lstStyle/>
            <a:p>
              <a:r>
                <a:rPr lang="en-US" dirty="0"/>
                <a:t>2 Red Neighbor  / k =3 = 66% red</a:t>
              </a:r>
            </a:p>
          </p:txBody>
        </p:sp>
        <p:grpSp>
          <p:nvGrpSpPr>
            <p:cNvPr id="23" name="Group 22">
              <a:extLst>
                <a:ext uri="{FF2B5EF4-FFF2-40B4-BE49-F238E27FC236}">
                  <a16:creationId xmlns:a16="http://schemas.microsoft.com/office/drawing/2014/main" id="{825849EB-6A3F-49AD-8912-2D1E228C0A99}"/>
                </a:ext>
              </a:extLst>
            </p:cNvPr>
            <p:cNvGrpSpPr/>
            <p:nvPr/>
          </p:nvGrpSpPr>
          <p:grpSpPr>
            <a:xfrm>
              <a:off x="342193" y="3612648"/>
              <a:ext cx="3331057" cy="1100177"/>
              <a:chOff x="342193" y="3647802"/>
              <a:chExt cx="3331057" cy="1100177"/>
            </a:xfrm>
          </p:grpSpPr>
          <p:pic>
            <p:nvPicPr>
              <p:cNvPr id="10" name="Picture 9">
                <a:extLst>
                  <a:ext uri="{FF2B5EF4-FFF2-40B4-BE49-F238E27FC236}">
                    <a16:creationId xmlns:a16="http://schemas.microsoft.com/office/drawing/2014/main" id="{6D1A4380-C5DE-4120-841D-8B2729CC7D1C}"/>
                  </a:ext>
                </a:extLst>
              </p:cNvPr>
              <p:cNvPicPr>
                <a:picLocks noChangeAspect="1"/>
              </p:cNvPicPr>
              <p:nvPr/>
            </p:nvPicPr>
            <p:blipFill>
              <a:blip r:embed="rId4"/>
              <a:stretch>
                <a:fillRect/>
              </a:stretch>
            </p:blipFill>
            <p:spPr>
              <a:xfrm>
                <a:off x="2901725" y="3647802"/>
                <a:ext cx="361950" cy="333375"/>
              </a:xfrm>
              <a:prstGeom prst="rect">
                <a:avLst/>
              </a:prstGeom>
            </p:spPr>
          </p:pic>
          <p:sp>
            <p:nvSpPr>
              <p:cNvPr id="13" name="TextBox 12">
                <a:extLst>
                  <a:ext uri="{FF2B5EF4-FFF2-40B4-BE49-F238E27FC236}">
                    <a16:creationId xmlns:a16="http://schemas.microsoft.com/office/drawing/2014/main" id="{F97341A2-532D-4B21-8F14-1E9C462CB666}"/>
                  </a:ext>
                </a:extLst>
              </p:cNvPr>
              <p:cNvSpPr txBox="1"/>
              <p:nvPr/>
            </p:nvSpPr>
            <p:spPr>
              <a:xfrm>
                <a:off x="342193" y="3809351"/>
                <a:ext cx="931665" cy="369332"/>
              </a:xfrm>
              <a:prstGeom prst="rect">
                <a:avLst/>
              </a:prstGeom>
              <a:noFill/>
            </p:spPr>
            <p:txBody>
              <a:bodyPr wrap="none" rtlCol="0">
                <a:spAutoFit/>
              </a:bodyPr>
              <a:lstStyle/>
              <a:p>
                <a:pPr marL="285750" indent="-285750">
                  <a:buFont typeface="Arial" panose="020B0604020202020204" pitchFamily="34" charset="0"/>
                  <a:buChar char="•"/>
                </a:pPr>
                <a:r>
                  <a:rPr lang="en-US" dirty="0"/>
                  <a:t>K = 3</a:t>
                </a:r>
              </a:p>
            </p:txBody>
          </p:sp>
          <p:pic>
            <p:nvPicPr>
              <p:cNvPr id="14" name="Picture 13">
                <a:extLst>
                  <a:ext uri="{FF2B5EF4-FFF2-40B4-BE49-F238E27FC236}">
                    <a16:creationId xmlns:a16="http://schemas.microsoft.com/office/drawing/2014/main" id="{03344548-E272-47D1-8A8D-6034F0FCDCC4}"/>
                  </a:ext>
                </a:extLst>
              </p:cNvPr>
              <p:cNvPicPr>
                <a:picLocks noChangeAspect="1"/>
              </p:cNvPicPr>
              <p:nvPr/>
            </p:nvPicPr>
            <p:blipFill>
              <a:blip r:embed="rId2"/>
              <a:stretch>
                <a:fillRect/>
              </a:stretch>
            </p:blipFill>
            <p:spPr>
              <a:xfrm>
                <a:off x="1178780" y="3807208"/>
                <a:ext cx="447675" cy="371475"/>
              </a:xfrm>
              <a:prstGeom prst="rect">
                <a:avLst/>
              </a:prstGeom>
            </p:spPr>
          </p:pic>
          <p:pic>
            <p:nvPicPr>
              <p:cNvPr id="15" name="Picture 14">
                <a:extLst>
                  <a:ext uri="{FF2B5EF4-FFF2-40B4-BE49-F238E27FC236}">
                    <a16:creationId xmlns:a16="http://schemas.microsoft.com/office/drawing/2014/main" id="{03DF5186-28DA-47E0-8265-6FA191ED1471}"/>
                  </a:ext>
                </a:extLst>
              </p:cNvPr>
              <p:cNvPicPr>
                <a:picLocks noChangeAspect="1"/>
              </p:cNvPicPr>
              <p:nvPr/>
            </p:nvPicPr>
            <p:blipFill>
              <a:blip r:embed="rId3"/>
              <a:stretch>
                <a:fillRect/>
              </a:stretch>
            </p:blipFill>
            <p:spPr>
              <a:xfrm>
                <a:off x="2471933" y="3942508"/>
                <a:ext cx="409575" cy="342900"/>
              </a:xfrm>
              <a:prstGeom prst="rect">
                <a:avLst/>
              </a:prstGeom>
            </p:spPr>
          </p:pic>
          <p:cxnSp>
            <p:nvCxnSpPr>
              <p:cNvPr id="16" name="Straight Connector 15">
                <a:extLst>
                  <a:ext uri="{FF2B5EF4-FFF2-40B4-BE49-F238E27FC236}">
                    <a16:creationId xmlns:a16="http://schemas.microsoft.com/office/drawing/2014/main" id="{3D9CDE14-C5CD-46FC-98F0-561A90884AFB}"/>
                  </a:ext>
                </a:extLst>
              </p:cNvPr>
              <p:cNvCxnSpPr>
                <a:cxnSpLocks/>
                <a:stCxn id="14" idx="3"/>
                <a:endCxn id="15" idx="1"/>
              </p:cNvCxnSpPr>
              <p:nvPr/>
            </p:nvCxnSpPr>
            <p:spPr>
              <a:xfrm>
                <a:off x="1626455" y="3992946"/>
                <a:ext cx="845478" cy="121012"/>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C3A4993-372C-495F-A7B5-5C51680F438E}"/>
                  </a:ext>
                </a:extLst>
              </p:cNvPr>
              <p:cNvCxnSpPr>
                <a:cxnSpLocks/>
                <a:stCxn id="14" idx="3"/>
                <a:endCxn id="10" idx="1"/>
              </p:cNvCxnSpPr>
              <p:nvPr/>
            </p:nvCxnSpPr>
            <p:spPr>
              <a:xfrm flipV="1">
                <a:off x="1626455" y="3814490"/>
                <a:ext cx="1275270" cy="178456"/>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D365A4C5-DAA5-46A8-B79D-34D56A6542DA}"/>
                  </a:ext>
                </a:extLst>
              </p:cNvPr>
              <p:cNvPicPr>
                <a:picLocks noChangeAspect="1"/>
              </p:cNvPicPr>
              <p:nvPr/>
            </p:nvPicPr>
            <p:blipFill>
              <a:blip r:embed="rId3"/>
              <a:stretch>
                <a:fillRect/>
              </a:stretch>
            </p:blipFill>
            <p:spPr>
              <a:xfrm>
                <a:off x="3263675" y="4405079"/>
                <a:ext cx="409575" cy="342900"/>
              </a:xfrm>
              <a:prstGeom prst="rect">
                <a:avLst/>
              </a:prstGeom>
            </p:spPr>
          </p:pic>
          <p:cxnSp>
            <p:nvCxnSpPr>
              <p:cNvPr id="20" name="Straight Connector 19">
                <a:extLst>
                  <a:ext uri="{FF2B5EF4-FFF2-40B4-BE49-F238E27FC236}">
                    <a16:creationId xmlns:a16="http://schemas.microsoft.com/office/drawing/2014/main" id="{96DBF7FF-7D3B-4D91-BB62-DAE951915806}"/>
                  </a:ext>
                </a:extLst>
              </p:cNvPr>
              <p:cNvCxnSpPr>
                <a:cxnSpLocks/>
                <a:stCxn id="14" idx="3"/>
                <a:endCxn id="19" idx="1"/>
              </p:cNvCxnSpPr>
              <p:nvPr/>
            </p:nvCxnSpPr>
            <p:spPr>
              <a:xfrm>
                <a:off x="1626455" y="3992946"/>
                <a:ext cx="1637220" cy="583583"/>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6040879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1625AF96-87F4-4957-8A90-464DB4A506F7}"/>
              </a:ext>
            </a:extLst>
          </p:cNvPr>
          <p:cNvSpPr/>
          <p:nvPr/>
        </p:nvSpPr>
        <p:spPr>
          <a:xfrm>
            <a:off x="196808" y="1421769"/>
            <a:ext cx="3554164" cy="7561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Classification</a:t>
            </a:r>
          </a:p>
        </p:txBody>
      </p:sp>
      <p:sp>
        <p:nvSpPr>
          <p:cNvPr id="2" name="Date Placeholder 1">
            <a:extLst>
              <a:ext uri="{FF2B5EF4-FFF2-40B4-BE49-F238E27FC236}">
                <a16:creationId xmlns:a16="http://schemas.microsoft.com/office/drawing/2014/main" id="{D6961896-FDC8-4F29-A02B-E13BEE546AB6}"/>
              </a:ext>
            </a:extLst>
          </p:cNvPr>
          <p:cNvSpPr>
            <a:spLocks noGrp="1"/>
          </p:cNvSpPr>
          <p:nvPr>
            <p:ph type="dt" sz="half" idx="10"/>
          </p:nvPr>
        </p:nvSpPr>
        <p:spPr/>
        <p:txBody>
          <a:bodyPr/>
          <a:lstStyle/>
          <a:p>
            <a:fld id="{6700A58B-DD98-43D0-B791-721480A02982}" type="datetime1">
              <a:rPr lang="en-US" smtClean="0"/>
              <a:t>10/18/21</a:t>
            </a:fld>
            <a:endParaRPr lang="en-US"/>
          </a:p>
        </p:txBody>
      </p:sp>
      <p:sp>
        <p:nvSpPr>
          <p:cNvPr id="3" name="Title 2">
            <a:extLst>
              <a:ext uri="{FF2B5EF4-FFF2-40B4-BE49-F238E27FC236}">
                <a16:creationId xmlns:a16="http://schemas.microsoft.com/office/drawing/2014/main" id="{AF32A3A0-DB33-473D-B2A2-CCD21D7C1025}"/>
              </a:ext>
            </a:extLst>
          </p:cNvPr>
          <p:cNvSpPr>
            <a:spLocks noGrp="1"/>
          </p:cNvSpPr>
          <p:nvPr>
            <p:ph type="title"/>
          </p:nvPr>
        </p:nvSpPr>
        <p:spPr/>
        <p:txBody>
          <a:bodyPr/>
          <a:lstStyle/>
          <a:p>
            <a:r>
              <a:rPr lang="en-US" dirty="0"/>
              <a:t>KNN is helpful for both business problems.</a:t>
            </a:r>
          </a:p>
        </p:txBody>
      </p:sp>
      <p:sp>
        <p:nvSpPr>
          <p:cNvPr id="4" name="Slide Number Placeholder 3">
            <a:extLst>
              <a:ext uri="{FF2B5EF4-FFF2-40B4-BE49-F238E27FC236}">
                <a16:creationId xmlns:a16="http://schemas.microsoft.com/office/drawing/2014/main" id="{6942664E-8321-4BCF-BAEE-A28AFC27FA1D}"/>
              </a:ext>
            </a:extLst>
          </p:cNvPr>
          <p:cNvSpPr>
            <a:spLocks noGrp="1"/>
          </p:cNvSpPr>
          <p:nvPr>
            <p:ph type="sldNum" sz="quarter" idx="12"/>
          </p:nvPr>
        </p:nvSpPr>
        <p:spPr/>
        <p:txBody>
          <a:bodyPr/>
          <a:lstStyle/>
          <a:p>
            <a:fld id="{37290FF7-652B-4475-AEAB-8B1A5D23AE09}" type="slidenum">
              <a:rPr lang="en-US" smtClean="0"/>
              <a:t>33</a:t>
            </a:fld>
            <a:endParaRPr lang="en-US"/>
          </a:p>
        </p:txBody>
      </p:sp>
      <p:sp>
        <p:nvSpPr>
          <p:cNvPr id="5" name="Footer Placeholder 4">
            <a:extLst>
              <a:ext uri="{FF2B5EF4-FFF2-40B4-BE49-F238E27FC236}">
                <a16:creationId xmlns:a16="http://schemas.microsoft.com/office/drawing/2014/main" id="{57566E95-A161-4E66-8D4F-659886C6461C}"/>
              </a:ext>
            </a:extLst>
          </p:cNvPr>
          <p:cNvSpPr>
            <a:spLocks noGrp="1"/>
          </p:cNvSpPr>
          <p:nvPr>
            <p:ph type="ftr" sz="quarter" idx="3"/>
          </p:nvPr>
        </p:nvSpPr>
        <p:spPr/>
        <p:txBody>
          <a:bodyPr/>
          <a:lstStyle/>
          <a:p>
            <a:r>
              <a:rPr lang="en-US"/>
              <a:t>Kwartler CSCI S-96</a:t>
            </a:r>
            <a:endParaRPr lang="en-US" dirty="0"/>
          </a:p>
        </p:txBody>
      </p:sp>
      <p:grpSp>
        <p:nvGrpSpPr>
          <p:cNvPr id="24" name="Group 23">
            <a:extLst>
              <a:ext uri="{FF2B5EF4-FFF2-40B4-BE49-F238E27FC236}">
                <a16:creationId xmlns:a16="http://schemas.microsoft.com/office/drawing/2014/main" id="{FA68CE81-5CE8-4398-BDC1-7363D106BBCB}"/>
              </a:ext>
            </a:extLst>
          </p:cNvPr>
          <p:cNvGrpSpPr/>
          <p:nvPr/>
        </p:nvGrpSpPr>
        <p:grpSpPr>
          <a:xfrm>
            <a:off x="342193" y="2375066"/>
            <a:ext cx="3380413" cy="2830830"/>
            <a:chOff x="342193" y="2375066"/>
            <a:chExt cx="3380413" cy="2830830"/>
          </a:xfrm>
        </p:grpSpPr>
        <p:grpSp>
          <p:nvGrpSpPr>
            <p:cNvPr id="22" name="Group 21">
              <a:extLst>
                <a:ext uri="{FF2B5EF4-FFF2-40B4-BE49-F238E27FC236}">
                  <a16:creationId xmlns:a16="http://schemas.microsoft.com/office/drawing/2014/main" id="{E9B7BC21-1035-4D9C-B8A7-D9BE7EE27967}"/>
                </a:ext>
              </a:extLst>
            </p:cNvPr>
            <p:cNvGrpSpPr/>
            <p:nvPr/>
          </p:nvGrpSpPr>
          <p:grpSpPr>
            <a:xfrm>
              <a:off x="342193" y="2375066"/>
              <a:ext cx="2538400" cy="371475"/>
              <a:chOff x="369957" y="2375066"/>
              <a:chExt cx="2538400" cy="371475"/>
            </a:xfrm>
          </p:grpSpPr>
          <p:sp>
            <p:nvSpPr>
              <p:cNvPr id="7" name="TextBox 6">
                <a:extLst>
                  <a:ext uri="{FF2B5EF4-FFF2-40B4-BE49-F238E27FC236}">
                    <a16:creationId xmlns:a16="http://schemas.microsoft.com/office/drawing/2014/main" id="{99C20A14-E0B6-497E-88B4-832C84C7EACC}"/>
                  </a:ext>
                </a:extLst>
              </p:cNvPr>
              <p:cNvSpPr txBox="1"/>
              <p:nvPr/>
            </p:nvSpPr>
            <p:spPr>
              <a:xfrm>
                <a:off x="369957" y="2377209"/>
                <a:ext cx="931665" cy="369332"/>
              </a:xfrm>
              <a:prstGeom prst="rect">
                <a:avLst/>
              </a:prstGeom>
              <a:noFill/>
            </p:spPr>
            <p:txBody>
              <a:bodyPr wrap="none" rtlCol="0">
                <a:spAutoFit/>
              </a:bodyPr>
              <a:lstStyle/>
              <a:p>
                <a:pPr marL="285750" indent="-285750">
                  <a:buFont typeface="Arial" panose="020B0604020202020204" pitchFamily="34" charset="0"/>
                  <a:buChar char="•"/>
                </a:pPr>
                <a:r>
                  <a:rPr lang="en-US" dirty="0"/>
                  <a:t>K = 1</a:t>
                </a:r>
              </a:p>
            </p:txBody>
          </p:sp>
          <p:pic>
            <p:nvPicPr>
              <p:cNvPr id="8" name="Picture 7">
                <a:extLst>
                  <a:ext uri="{FF2B5EF4-FFF2-40B4-BE49-F238E27FC236}">
                    <a16:creationId xmlns:a16="http://schemas.microsoft.com/office/drawing/2014/main" id="{401F000B-BA33-480F-A7CC-1EFAA5BDCA21}"/>
                  </a:ext>
                </a:extLst>
              </p:cNvPr>
              <p:cNvPicPr>
                <a:picLocks noChangeAspect="1"/>
              </p:cNvPicPr>
              <p:nvPr/>
            </p:nvPicPr>
            <p:blipFill>
              <a:blip r:embed="rId2"/>
              <a:stretch>
                <a:fillRect/>
              </a:stretch>
            </p:blipFill>
            <p:spPr>
              <a:xfrm>
                <a:off x="1206544" y="2375066"/>
                <a:ext cx="447675" cy="371475"/>
              </a:xfrm>
              <a:prstGeom prst="rect">
                <a:avLst/>
              </a:prstGeom>
            </p:spPr>
          </p:pic>
          <p:pic>
            <p:nvPicPr>
              <p:cNvPr id="9" name="Picture 8">
                <a:extLst>
                  <a:ext uri="{FF2B5EF4-FFF2-40B4-BE49-F238E27FC236}">
                    <a16:creationId xmlns:a16="http://schemas.microsoft.com/office/drawing/2014/main" id="{9D68E392-0CB5-42F6-8CEB-07D0BDB17B4B}"/>
                  </a:ext>
                </a:extLst>
              </p:cNvPr>
              <p:cNvPicPr>
                <a:picLocks noChangeAspect="1"/>
              </p:cNvPicPr>
              <p:nvPr/>
            </p:nvPicPr>
            <p:blipFill>
              <a:blip r:embed="rId3"/>
              <a:stretch>
                <a:fillRect/>
              </a:stretch>
            </p:blipFill>
            <p:spPr>
              <a:xfrm>
                <a:off x="2498782" y="2397774"/>
                <a:ext cx="409575" cy="342900"/>
              </a:xfrm>
              <a:prstGeom prst="rect">
                <a:avLst/>
              </a:prstGeom>
            </p:spPr>
          </p:pic>
          <p:cxnSp>
            <p:nvCxnSpPr>
              <p:cNvPr id="11" name="Straight Connector 10">
                <a:extLst>
                  <a:ext uri="{FF2B5EF4-FFF2-40B4-BE49-F238E27FC236}">
                    <a16:creationId xmlns:a16="http://schemas.microsoft.com/office/drawing/2014/main" id="{32237011-6899-4564-910D-29518B05209F}"/>
                  </a:ext>
                </a:extLst>
              </p:cNvPr>
              <p:cNvCxnSpPr>
                <a:cxnSpLocks/>
                <a:stCxn id="8" idx="3"/>
                <a:endCxn id="9" idx="1"/>
              </p:cNvCxnSpPr>
              <p:nvPr/>
            </p:nvCxnSpPr>
            <p:spPr>
              <a:xfrm>
                <a:off x="1654219" y="2560804"/>
                <a:ext cx="844563" cy="8420"/>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2" name="TextBox 11">
              <a:extLst>
                <a:ext uri="{FF2B5EF4-FFF2-40B4-BE49-F238E27FC236}">
                  <a16:creationId xmlns:a16="http://schemas.microsoft.com/office/drawing/2014/main" id="{47EFDCF9-F513-4E7B-A5BF-C281D000D737}"/>
                </a:ext>
              </a:extLst>
            </p:cNvPr>
            <p:cNvSpPr txBox="1"/>
            <p:nvPr/>
          </p:nvSpPr>
          <p:spPr>
            <a:xfrm>
              <a:off x="342193" y="2756616"/>
              <a:ext cx="3380413" cy="369332"/>
            </a:xfrm>
            <a:prstGeom prst="rect">
              <a:avLst/>
            </a:prstGeom>
            <a:noFill/>
          </p:spPr>
          <p:txBody>
            <a:bodyPr wrap="none" rtlCol="0">
              <a:spAutoFit/>
            </a:bodyPr>
            <a:lstStyle/>
            <a:p>
              <a:r>
                <a:rPr lang="en-US" dirty="0"/>
                <a:t>1 Red Neighbor  / k =1 = 100% red</a:t>
              </a:r>
            </a:p>
          </p:txBody>
        </p:sp>
        <p:sp>
          <p:nvSpPr>
            <p:cNvPr id="17" name="TextBox 16">
              <a:extLst>
                <a:ext uri="{FF2B5EF4-FFF2-40B4-BE49-F238E27FC236}">
                  <a16:creationId xmlns:a16="http://schemas.microsoft.com/office/drawing/2014/main" id="{B618A5C1-96B8-44F0-853A-B1783EF5D87E}"/>
                </a:ext>
              </a:extLst>
            </p:cNvPr>
            <p:cNvSpPr txBox="1"/>
            <p:nvPr/>
          </p:nvSpPr>
          <p:spPr>
            <a:xfrm>
              <a:off x="342193" y="4836564"/>
              <a:ext cx="3263394" cy="369332"/>
            </a:xfrm>
            <a:prstGeom prst="rect">
              <a:avLst/>
            </a:prstGeom>
            <a:noFill/>
          </p:spPr>
          <p:txBody>
            <a:bodyPr wrap="none" rtlCol="0">
              <a:spAutoFit/>
            </a:bodyPr>
            <a:lstStyle/>
            <a:p>
              <a:r>
                <a:rPr lang="en-US" dirty="0"/>
                <a:t>2 Red Neighbor  / k =3 = 66% red</a:t>
              </a:r>
            </a:p>
          </p:txBody>
        </p:sp>
        <p:grpSp>
          <p:nvGrpSpPr>
            <p:cNvPr id="23" name="Group 22">
              <a:extLst>
                <a:ext uri="{FF2B5EF4-FFF2-40B4-BE49-F238E27FC236}">
                  <a16:creationId xmlns:a16="http://schemas.microsoft.com/office/drawing/2014/main" id="{825849EB-6A3F-49AD-8912-2D1E228C0A99}"/>
                </a:ext>
              </a:extLst>
            </p:cNvPr>
            <p:cNvGrpSpPr/>
            <p:nvPr/>
          </p:nvGrpSpPr>
          <p:grpSpPr>
            <a:xfrm>
              <a:off x="342193" y="3612648"/>
              <a:ext cx="3331057" cy="1100177"/>
              <a:chOff x="342193" y="3647802"/>
              <a:chExt cx="3331057" cy="1100177"/>
            </a:xfrm>
          </p:grpSpPr>
          <p:pic>
            <p:nvPicPr>
              <p:cNvPr id="10" name="Picture 9">
                <a:extLst>
                  <a:ext uri="{FF2B5EF4-FFF2-40B4-BE49-F238E27FC236}">
                    <a16:creationId xmlns:a16="http://schemas.microsoft.com/office/drawing/2014/main" id="{6D1A4380-C5DE-4120-841D-8B2729CC7D1C}"/>
                  </a:ext>
                </a:extLst>
              </p:cNvPr>
              <p:cNvPicPr>
                <a:picLocks noChangeAspect="1"/>
              </p:cNvPicPr>
              <p:nvPr/>
            </p:nvPicPr>
            <p:blipFill>
              <a:blip r:embed="rId4"/>
              <a:stretch>
                <a:fillRect/>
              </a:stretch>
            </p:blipFill>
            <p:spPr>
              <a:xfrm>
                <a:off x="2901725" y="3647802"/>
                <a:ext cx="361950" cy="333375"/>
              </a:xfrm>
              <a:prstGeom prst="rect">
                <a:avLst/>
              </a:prstGeom>
            </p:spPr>
          </p:pic>
          <p:sp>
            <p:nvSpPr>
              <p:cNvPr id="13" name="TextBox 12">
                <a:extLst>
                  <a:ext uri="{FF2B5EF4-FFF2-40B4-BE49-F238E27FC236}">
                    <a16:creationId xmlns:a16="http://schemas.microsoft.com/office/drawing/2014/main" id="{F97341A2-532D-4B21-8F14-1E9C462CB666}"/>
                  </a:ext>
                </a:extLst>
              </p:cNvPr>
              <p:cNvSpPr txBox="1"/>
              <p:nvPr/>
            </p:nvSpPr>
            <p:spPr>
              <a:xfrm>
                <a:off x="342193" y="3809351"/>
                <a:ext cx="931665" cy="369332"/>
              </a:xfrm>
              <a:prstGeom prst="rect">
                <a:avLst/>
              </a:prstGeom>
              <a:noFill/>
            </p:spPr>
            <p:txBody>
              <a:bodyPr wrap="none" rtlCol="0">
                <a:spAutoFit/>
              </a:bodyPr>
              <a:lstStyle/>
              <a:p>
                <a:pPr marL="285750" indent="-285750">
                  <a:buFont typeface="Arial" panose="020B0604020202020204" pitchFamily="34" charset="0"/>
                  <a:buChar char="•"/>
                </a:pPr>
                <a:r>
                  <a:rPr lang="en-US" dirty="0"/>
                  <a:t>K = 3</a:t>
                </a:r>
              </a:p>
            </p:txBody>
          </p:sp>
          <p:pic>
            <p:nvPicPr>
              <p:cNvPr id="14" name="Picture 13">
                <a:extLst>
                  <a:ext uri="{FF2B5EF4-FFF2-40B4-BE49-F238E27FC236}">
                    <a16:creationId xmlns:a16="http://schemas.microsoft.com/office/drawing/2014/main" id="{03344548-E272-47D1-8A8D-6034F0FCDCC4}"/>
                  </a:ext>
                </a:extLst>
              </p:cNvPr>
              <p:cNvPicPr>
                <a:picLocks noChangeAspect="1"/>
              </p:cNvPicPr>
              <p:nvPr/>
            </p:nvPicPr>
            <p:blipFill>
              <a:blip r:embed="rId2"/>
              <a:stretch>
                <a:fillRect/>
              </a:stretch>
            </p:blipFill>
            <p:spPr>
              <a:xfrm>
                <a:off x="1178780" y="3807208"/>
                <a:ext cx="447675" cy="371475"/>
              </a:xfrm>
              <a:prstGeom prst="rect">
                <a:avLst/>
              </a:prstGeom>
            </p:spPr>
          </p:pic>
          <p:pic>
            <p:nvPicPr>
              <p:cNvPr id="15" name="Picture 14">
                <a:extLst>
                  <a:ext uri="{FF2B5EF4-FFF2-40B4-BE49-F238E27FC236}">
                    <a16:creationId xmlns:a16="http://schemas.microsoft.com/office/drawing/2014/main" id="{03DF5186-28DA-47E0-8265-6FA191ED1471}"/>
                  </a:ext>
                </a:extLst>
              </p:cNvPr>
              <p:cNvPicPr>
                <a:picLocks noChangeAspect="1"/>
              </p:cNvPicPr>
              <p:nvPr/>
            </p:nvPicPr>
            <p:blipFill>
              <a:blip r:embed="rId3"/>
              <a:stretch>
                <a:fillRect/>
              </a:stretch>
            </p:blipFill>
            <p:spPr>
              <a:xfrm>
                <a:off x="2471933" y="3942508"/>
                <a:ext cx="409575" cy="342900"/>
              </a:xfrm>
              <a:prstGeom prst="rect">
                <a:avLst/>
              </a:prstGeom>
            </p:spPr>
          </p:pic>
          <p:cxnSp>
            <p:nvCxnSpPr>
              <p:cNvPr id="16" name="Straight Connector 15">
                <a:extLst>
                  <a:ext uri="{FF2B5EF4-FFF2-40B4-BE49-F238E27FC236}">
                    <a16:creationId xmlns:a16="http://schemas.microsoft.com/office/drawing/2014/main" id="{3D9CDE14-C5CD-46FC-98F0-561A90884AFB}"/>
                  </a:ext>
                </a:extLst>
              </p:cNvPr>
              <p:cNvCxnSpPr>
                <a:cxnSpLocks/>
                <a:stCxn id="14" idx="3"/>
                <a:endCxn id="15" idx="1"/>
              </p:cNvCxnSpPr>
              <p:nvPr/>
            </p:nvCxnSpPr>
            <p:spPr>
              <a:xfrm>
                <a:off x="1626455" y="3992946"/>
                <a:ext cx="845478" cy="121012"/>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C3A4993-372C-495F-A7B5-5C51680F438E}"/>
                  </a:ext>
                </a:extLst>
              </p:cNvPr>
              <p:cNvCxnSpPr>
                <a:cxnSpLocks/>
                <a:stCxn id="14" idx="3"/>
                <a:endCxn id="10" idx="1"/>
              </p:cNvCxnSpPr>
              <p:nvPr/>
            </p:nvCxnSpPr>
            <p:spPr>
              <a:xfrm flipV="1">
                <a:off x="1626455" y="3814490"/>
                <a:ext cx="1275270" cy="178456"/>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D365A4C5-DAA5-46A8-B79D-34D56A6542DA}"/>
                  </a:ext>
                </a:extLst>
              </p:cNvPr>
              <p:cNvPicPr>
                <a:picLocks noChangeAspect="1"/>
              </p:cNvPicPr>
              <p:nvPr/>
            </p:nvPicPr>
            <p:blipFill>
              <a:blip r:embed="rId3"/>
              <a:stretch>
                <a:fillRect/>
              </a:stretch>
            </p:blipFill>
            <p:spPr>
              <a:xfrm>
                <a:off x="3263675" y="4405079"/>
                <a:ext cx="409575" cy="342900"/>
              </a:xfrm>
              <a:prstGeom prst="rect">
                <a:avLst/>
              </a:prstGeom>
            </p:spPr>
          </p:pic>
          <p:cxnSp>
            <p:nvCxnSpPr>
              <p:cNvPr id="20" name="Straight Connector 19">
                <a:extLst>
                  <a:ext uri="{FF2B5EF4-FFF2-40B4-BE49-F238E27FC236}">
                    <a16:creationId xmlns:a16="http://schemas.microsoft.com/office/drawing/2014/main" id="{96DBF7FF-7D3B-4D91-BB62-DAE951915806}"/>
                  </a:ext>
                </a:extLst>
              </p:cNvPr>
              <p:cNvCxnSpPr>
                <a:cxnSpLocks/>
                <a:stCxn id="14" idx="3"/>
                <a:endCxn id="19" idx="1"/>
              </p:cNvCxnSpPr>
              <p:nvPr/>
            </p:nvCxnSpPr>
            <p:spPr>
              <a:xfrm>
                <a:off x="1626455" y="3992946"/>
                <a:ext cx="1637220" cy="583583"/>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sp>
        <p:nvSpPr>
          <p:cNvPr id="26" name="Rectangle 25">
            <a:extLst>
              <a:ext uri="{FF2B5EF4-FFF2-40B4-BE49-F238E27FC236}">
                <a16:creationId xmlns:a16="http://schemas.microsoft.com/office/drawing/2014/main" id="{D87DC20B-1DCF-46CE-9723-7FC006BDFEA6}"/>
              </a:ext>
            </a:extLst>
          </p:cNvPr>
          <p:cNvSpPr/>
          <p:nvPr/>
        </p:nvSpPr>
        <p:spPr>
          <a:xfrm>
            <a:off x="4567169" y="1421769"/>
            <a:ext cx="3439061" cy="7561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Prediction</a:t>
            </a:r>
          </a:p>
        </p:txBody>
      </p:sp>
      <p:grpSp>
        <p:nvGrpSpPr>
          <p:cNvPr id="56" name="Group 55">
            <a:extLst>
              <a:ext uri="{FF2B5EF4-FFF2-40B4-BE49-F238E27FC236}">
                <a16:creationId xmlns:a16="http://schemas.microsoft.com/office/drawing/2014/main" id="{4BE38A89-DBCD-4B10-A33A-AD17541FBDBF}"/>
              </a:ext>
            </a:extLst>
          </p:cNvPr>
          <p:cNvGrpSpPr/>
          <p:nvPr/>
        </p:nvGrpSpPr>
        <p:grpSpPr>
          <a:xfrm>
            <a:off x="4567169" y="2406020"/>
            <a:ext cx="3360515" cy="3107829"/>
            <a:chOff x="4567169" y="2406020"/>
            <a:chExt cx="3360515" cy="3107829"/>
          </a:xfrm>
        </p:grpSpPr>
        <p:grpSp>
          <p:nvGrpSpPr>
            <p:cNvPr id="27" name="Group 26">
              <a:extLst>
                <a:ext uri="{FF2B5EF4-FFF2-40B4-BE49-F238E27FC236}">
                  <a16:creationId xmlns:a16="http://schemas.microsoft.com/office/drawing/2014/main" id="{D5388B10-5478-431F-A8DE-FB8E760E0EF2}"/>
                </a:ext>
              </a:extLst>
            </p:cNvPr>
            <p:cNvGrpSpPr/>
            <p:nvPr/>
          </p:nvGrpSpPr>
          <p:grpSpPr>
            <a:xfrm>
              <a:off x="4567169" y="2406020"/>
              <a:ext cx="3096938" cy="3107829"/>
              <a:chOff x="342193" y="2375066"/>
              <a:chExt cx="3096938" cy="3107829"/>
            </a:xfrm>
          </p:grpSpPr>
          <p:grpSp>
            <p:nvGrpSpPr>
              <p:cNvPr id="28" name="Group 27">
                <a:extLst>
                  <a:ext uri="{FF2B5EF4-FFF2-40B4-BE49-F238E27FC236}">
                    <a16:creationId xmlns:a16="http://schemas.microsoft.com/office/drawing/2014/main" id="{A9EA3075-F094-4C63-A8D8-A07B0ACC55DB}"/>
                  </a:ext>
                </a:extLst>
              </p:cNvPr>
              <p:cNvGrpSpPr/>
              <p:nvPr/>
            </p:nvGrpSpPr>
            <p:grpSpPr>
              <a:xfrm>
                <a:off x="342193" y="2375066"/>
                <a:ext cx="2128825" cy="371475"/>
                <a:chOff x="369957" y="2375066"/>
                <a:chExt cx="2128825" cy="371475"/>
              </a:xfrm>
            </p:grpSpPr>
            <p:sp>
              <p:nvSpPr>
                <p:cNvPr id="40" name="TextBox 39">
                  <a:extLst>
                    <a:ext uri="{FF2B5EF4-FFF2-40B4-BE49-F238E27FC236}">
                      <a16:creationId xmlns:a16="http://schemas.microsoft.com/office/drawing/2014/main" id="{586C886B-E8C8-4B09-9CBD-A81073D28B3C}"/>
                    </a:ext>
                  </a:extLst>
                </p:cNvPr>
                <p:cNvSpPr txBox="1"/>
                <p:nvPr/>
              </p:nvSpPr>
              <p:spPr>
                <a:xfrm>
                  <a:off x="369957" y="2377209"/>
                  <a:ext cx="931665" cy="369332"/>
                </a:xfrm>
                <a:prstGeom prst="rect">
                  <a:avLst/>
                </a:prstGeom>
                <a:noFill/>
              </p:spPr>
              <p:txBody>
                <a:bodyPr wrap="none" rtlCol="0">
                  <a:spAutoFit/>
                </a:bodyPr>
                <a:lstStyle/>
                <a:p>
                  <a:pPr marL="285750" indent="-285750">
                    <a:buFont typeface="Arial" panose="020B0604020202020204" pitchFamily="34" charset="0"/>
                    <a:buChar char="•"/>
                  </a:pPr>
                  <a:r>
                    <a:rPr lang="en-US" dirty="0"/>
                    <a:t>K = 1</a:t>
                  </a:r>
                </a:p>
              </p:txBody>
            </p:sp>
            <p:pic>
              <p:nvPicPr>
                <p:cNvPr id="41" name="Picture 40">
                  <a:extLst>
                    <a:ext uri="{FF2B5EF4-FFF2-40B4-BE49-F238E27FC236}">
                      <a16:creationId xmlns:a16="http://schemas.microsoft.com/office/drawing/2014/main" id="{BDB50A25-46EA-4C47-82E5-B70E4C006BA2}"/>
                    </a:ext>
                  </a:extLst>
                </p:cNvPr>
                <p:cNvPicPr>
                  <a:picLocks noChangeAspect="1"/>
                </p:cNvPicPr>
                <p:nvPr/>
              </p:nvPicPr>
              <p:blipFill>
                <a:blip r:embed="rId2"/>
                <a:stretch>
                  <a:fillRect/>
                </a:stretch>
              </p:blipFill>
              <p:spPr>
                <a:xfrm>
                  <a:off x="1206544" y="2375066"/>
                  <a:ext cx="447675" cy="371475"/>
                </a:xfrm>
                <a:prstGeom prst="rect">
                  <a:avLst/>
                </a:prstGeom>
              </p:spPr>
            </p:pic>
            <p:cxnSp>
              <p:nvCxnSpPr>
                <p:cNvPr id="43" name="Straight Connector 42">
                  <a:extLst>
                    <a:ext uri="{FF2B5EF4-FFF2-40B4-BE49-F238E27FC236}">
                      <a16:creationId xmlns:a16="http://schemas.microsoft.com/office/drawing/2014/main" id="{5D13077E-2A45-4633-A277-7C72EF1170A7}"/>
                    </a:ext>
                  </a:extLst>
                </p:cNvPr>
                <p:cNvCxnSpPr>
                  <a:cxnSpLocks/>
                  <a:stCxn id="41" idx="3"/>
                </p:cNvCxnSpPr>
                <p:nvPr/>
              </p:nvCxnSpPr>
              <p:spPr>
                <a:xfrm>
                  <a:off x="1654219" y="2560804"/>
                  <a:ext cx="844563" cy="8420"/>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29" name="TextBox 28">
                <a:extLst>
                  <a:ext uri="{FF2B5EF4-FFF2-40B4-BE49-F238E27FC236}">
                    <a16:creationId xmlns:a16="http://schemas.microsoft.com/office/drawing/2014/main" id="{04809DCF-07CC-4FA6-9DBE-F7771A428602}"/>
                  </a:ext>
                </a:extLst>
              </p:cNvPr>
              <p:cNvSpPr txBox="1"/>
              <p:nvPr/>
            </p:nvSpPr>
            <p:spPr>
              <a:xfrm>
                <a:off x="342193" y="2756616"/>
                <a:ext cx="3096938" cy="369332"/>
              </a:xfrm>
              <a:prstGeom prst="rect">
                <a:avLst/>
              </a:prstGeom>
              <a:noFill/>
            </p:spPr>
            <p:txBody>
              <a:bodyPr wrap="none" rtlCol="0">
                <a:spAutoFit/>
              </a:bodyPr>
              <a:lstStyle/>
              <a:p>
                <a:r>
                  <a:rPr lang="en-US" dirty="0"/>
                  <a:t>Average of k =1 neighbor = 10</a:t>
                </a:r>
              </a:p>
            </p:txBody>
          </p:sp>
          <p:sp>
            <p:nvSpPr>
              <p:cNvPr id="30" name="TextBox 29">
                <a:extLst>
                  <a:ext uri="{FF2B5EF4-FFF2-40B4-BE49-F238E27FC236}">
                    <a16:creationId xmlns:a16="http://schemas.microsoft.com/office/drawing/2014/main" id="{207B3174-DCA3-482E-9364-921E4E228EF7}"/>
                  </a:ext>
                </a:extLst>
              </p:cNvPr>
              <p:cNvSpPr txBox="1"/>
              <p:nvPr/>
            </p:nvSpPr>
            <p:spPr>
              <a:xfrm>
                <a:off x="342193" y="4836564"/>
                <a:ext cx="2610458" cy="646331"/>
              </a:xfrm>
              <a:prstGeom prst="rect">
                <a:avLst/>
              </a:prstGeom>
              <a:noFill/>
            </p:spPr>
            <p:txBody>
              <a:bodyPr wrap="none" rtlCol="0">
                <a:spAutoFit/>
              </a:bodyPr>
              <a:lstStyle/>
              <a:p>
                <a:r>
                  <a:rPr lang="en-US" dirty="0"/>
                  <a:t>Average of k =3 neighbors</a:t>
                </a:r>
              </a:p>
              <a:p>
                <a:r>
                  <a:rPr lang="en-US" dirty="0"/>
                  <a:t> = (9+5+1) / 3 = 5hrs</a:t>
                </a:r>
              </a:p>
            </p:txBody>
          </p:sp>
          <p:grpSp>
            <p:nvGrpSpPr>
              <p:cNvPr id="31" name="Group 30">
                <a:extLst>
                  <a:ext uri="{FF2B5EF4-FFF2-40B4-BE49-F238E27FC236}">
                    <a16:creationId xmlns:a16="http://schemas.microsoft.com/office/drawing/2014/main" id="{735122D8-B87B-4DBA-BA12-7B039048854E}"/>
                  </a:ext>
                </a:extLst>
              </p:cNvPr>
              <p:cNvGrpSpPr/>
              <p:nvPr/>
            </p:nvGrpSpPr>
            <p:grpSpPr>
              <a:xfrm>
                <a:off x="342193" y="3747523"/>
                <a:ext cx="2921482" cy="842154"/>
                <a:chOff x="342193" y="3782677"/>
                <a:chExt cx="2921482" cy="842154"/>
              </a:xfrm>
            </p:grpSpPr>
            <p:sp>
              <p:nvSpPr>
                <p:cNvPr id="33" name="TextBox 32">
                  <a:extLst>
                    <a:ext uri="{FF2B5EF4-FFF2-40B4-BE49-F238E27FC236}">
                      <a16:creationId xmlns:a16="http://schemas.microsoft.com/office/drawing/2014/main" id="{23BD11E3-05B0-4157-A4C6-C7BA3F1CD8AB}"/>
                    </a:ext>
                  </a:extLst>
                </p:cNvPr>
                <p:cNvSpPr txBox="1"/>
                <p:nvPr/>
              </p:nvSpPr>
              <p:spPr>
                <a:xfrm>
                  <a:off x="342193" y="3809351"/>
                  <a:ext cx="931665" cy="369332"/>
                </a:xfrm>
                <a:prstGeom prst="rect">
                  <a:avLst/>
                </a:prstGeom>
                <a:noFill/>
              </p:spPr>
              <p:txBody>
                <a:bodyPr wrap="none" rtlCol="0">
                  <a:spAutoFit/>
                </a:bodyPr>
                <a:lstStyle/>
                <a:p>
                  <a:pPr marL="285750" indent="-285750">
                    <a:buFont typeface="Arial" panose="020B0604020202020204" pitchFamily="34" charset="0"/>
                    <a:buChar char="•"/>
                  </a:pPr>
                  <a:r>
                    <a:rPr lang="en-US" dirty="0"/>
                    <a:t>K = 3</a:t>
                  </a:r>
                </a:p>
              </p:txBody>
            </p:sp>
            <p:pic>
              <p:nvPicPr>
                <p:cNvPr id="34" name="Picture 33">
                  <a:extLst>
                    <a:ext uri="{FF2B5EF4-FFF2-40B4-BE49-F238E27FC236}">
                      <a16:creationId xmlns:a16="http://schemas.microsoft.com/office/drawing/2014/main" id="{8B460E97-4FE3-426B-A814-B4E3560C5D13}"/>
                    </a:ext>
                  </a:extLst>
                </p:cNvPr>
                <p:cNvPicPr>
                  <a:picLocks noChangeAspect="1"/>
                </p:cNvPicPr>
                <p:nvPr/>
              </p:nvPicPr>
              <p:blipFill>
                <a:blip r:embed="rId2"/>
                <a:stretch>
                  <a:fillRect/>
                </a:stretch>
              </p:blipFill>
              <p:spPr>
                <a:xfrm>
                  <a:off x="1178780" y="3807208"/>
                  <a:ext cx="447675" cy="371475"/>
                </a:xfrm>
                <a:prstGeom prst="rect">
                  <a:avLst/>
                </a:prstGeom>
              </p:spPr>
            </p:pic>
            <p:cxnSp>
              <p:nvCxnSpPr>
                <p:cNvPr id="36" name="Straight Connector 35">
                  <a:extLst>
                    <a:ext uri="{FF2B5EF4-FFF2-40B4-BE49-F238E27FC236}">
                      <a16:creationId xmlns:a16="http://schemas.microsoft.com/office/drawing/2014/main" id="{6A29EF57-B1C4-454E-977D-9DCB8BF1E428}"/>
                    </a:ext>
                  </a:extLst>
                </p:cNvPr>
                <p:cNvCxnSpPr>
                  <a:cxnSpLocks/>
                  <a:stCxn id="34" idx="3"/>
                  <a:endCxn id="47" idx="2"/>
                </p:cNvCxnSpPr>
                <p:nvPr/>
              </p:nvCxnSpPr>
              <p:spPr>
                <a:xfrm>
                  <a:off x="1626455" y="3992946"/>
                  <a:ext cx="844563" cy="121012"/>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47767FA-02E0-4D9E-AF82-62C303502589}"/>
                    </a:ext>
                  </a:extLst>
                </p:cNvPr>
                <p:cNvCxnSpPr>
                  <a:cxnSpLocks/>
                  <a:stCxn id="34" idx="3"/>
                  <a:endCxn id="48" idx="2"/>
                </p:cNvCxnSpPr>
                <p:nvPr/>
              </p:nvCxnSpPr>
              <p:spPr>
                <a:xfrm flipV="1">
                  <a:off x="1626455" y="3782677"/>
                  <a:ext cx="1308253" cy="210269"/>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737D8B0A-4FB1-4CD0-BB63-15458341E255}"/>
                    </a:ext>
                  </a:extLst>
                </p:cNvPr>
                <p:cNvCxnSpPr>
                  <a:cxnSpLocks/>
                  <a:stCxn id="34" idx="3"/>
                  <a:endCxn id="49" idx="2"/>
                </p:cNvCxnSpPr>
                <p:nvPr/>
              </p:nvCxnSpPr>
              <p:spPr>
                <a:xfrm>
                  <a:off x="1626455" y="3992946"/>
                  <a:ext cx="1637220" cy="631885"/>
                </a:xfrm>
                <a:prstGeom prst="line">
                  <a:avLst/>
                </a:prstGeom>
                <a:ln w="2222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sp>
          <p:nvSpPr>
            <p:cNvPr id="45" name="Oval 44">
              <a:extLst>
                <a:ext uri="{FF2B5EF4-FFF2-40B4-BE49-F238E27FC236}">
                  <a16:creationId xmlns:a16="http://schemas.microsoft.com/office/drawing/2014/main" id="{F74807B6-49F8-4609-BFC3-EAC8FE1EA05B}"/>
                </a:ext>
              </a:extLst>
            </p:cNvPr>
            <p:cNvSpPr/>
            <p:nvPr/>
          </p:nvSpPr>
          <p:spPr>
            <a:xfrm>
              <a:off x="6753704" y="2452186"/>
              <a:ext cx="295983" cy="295983"/>
            </a:xfrm>
            <a:prstGeom prst="ellipse">
              <a:avLst/>
            </a:prstGeom>
            <a:solidFill>
              <a:srgbClr val="FFC000">
                <a:alpha val="50196"/>
              </a:srgb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56C36F6D-FC52-40FC-97EA-2CA6074E3F2E}"/>
                </a:ext>
              </a:extLst>
            </p:cNvPr>
            <p:cNvSpPr/>
            <p:nvPr/>
          </p:nvSpPr>
          <p:spPr>
            <a:xfrm>
              <a:off x="6695994" y="3961766"/>
              <a:ext cx="295983" cy="295983"/>
            </a:xfrm>
            <a:prstGeom prst="ellipse">
              <a:avLst/>
            </a:prstGeom>
            <a:solidFill>
              <a:srgbClr val="FFC000">
                <a:alpha val="50196"/>
              </a:srgb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7339E3B5-D081-49FE-82C8-0253745DBA9B}"/>
                </a:ext>
              </a:extLst>
            </p:cNvPr>
            <p:cNvSpPr/>
            <p:nvPr/>
          </p:nvSpPr>
          <p:spPr>
            <a:xfrm>
              <a:off x="7159684" y="3630485"/>
              <a:ext cx="295983" cy="295983"/>
            </a:xfrm>
            <a:prstGeom prst="ellipse">
              <a:avLst/>
            </a:prstGeom>
            <a:solidFill>
              <a:srgbClr val="FFC000">
                <a:alpha val="50196"/>
              </a:srgb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D467B312-F62B-4881-9C41-3A7EAD837DDF}"/>
                </a:ext>
              </a:extLst>
            </p:cNvPr>
            <p:cNvSpPr/>
            <p:nvPr/>
          </p:nvSpPr>
          <p:spPr>
            <a:xfrm>
              <a:off x="7488651" y="4472639"/>
              <a:ext cx="295983" cy="295983"/>
            </a:xfrm>
            <a:prstGeom prst="ellipse">
              <a:avLst/>
            </a:prstGeom>
            <a:solidFill>
              <a:srgbClr val="FFC000">
                <a:alpha val="50196"/>
              </a:srgb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53614B49-32B4-49C2-81C8-E1668D447D1B}"/>
                </a:ext>
              </a:extLst>
            </p:cNvPr>
            <p:cNvSpPr txBox="1"/>
            <p:nvPr/>
          </p:nvSpPr>
          <p:spPr>
            <a:xfrm>
              <a:off x="6695994" y="2446562"/>
              <a:ext cx="533095" cy="276999"/>
            </a:xfrm>
            <a:prstGeom prst="rect">
              <a:avLst/>
            </a:prstGeom>
            <a:noFill/>
          </p:spPr>
          <p:txBody>
            <a:bodyPr wrap="none" rtlCol="0">
              <a:spAutoFit/>
            </a:bodyPr>
            <a:lstStyle/>
            <a:p>
              <a:r>
                <a:rPr lang="en-US" sz="1200" dirty="0"/>
                <a:t>10hrs</a:t>
              </a:r>
            </a:p>
          </p:txBody>
        </p:sp>
        <p:sp>
          <p:nvSpPr>
            <p:cNvPr id="53" name="TextBox 52">
              <a:extLst>
                <a:ext uri="{FF2B5EF4-FFF2-40B4-BE49-F238E27FC236}">
                  <a16:creationId xmlns:a16="http://schemas.microsoft.com/office/drawing/2014/main" id="{F629DB5E-33F9-4FC8-83AA-0C87F4CCF682}"/>
                </a:ext>
              </a:extLst>
            </p:cNvPr>
            <p:cNvSpPr txBox="1"/>
            <p:nvPr/>
          </p:nvSpPr>
          <p:spPr>
            <a:xfrm>
              <a:off x="7129122" y="3635697"/>
              <a:ext cx="454548" cy="276999"/>
            </a:xfrm>
            <a:prstGeom prst="rect">
              <a:avLst/>
            </a:prstGeom>
            <a:noFill/>
          </p:spPr>
          <p:txBody>
            <a:bodyPr wrap="none" rtlCol="0">
              <a:spAutoFit/>
            </a:bodyPr>
            <a:lstStyle/>
            <a:p>
              <a:r>
                <a:rPr lang="en-US" sz="1200" dirty="0"/>
                <a:t>5hrs</a:t>
              </a:r>
            </a:p>
          </p:txBody>
        </p:sp>
        <p:sp>
          <p:nvSpPr>
            <p:cNvPr id="54" name="TextBox 53">
              <a:extLst>
                <a:ext uri="{FF2B5EF4-FFF2-40B4-BE49-F238E27FC236}">
                  <a16:creationId xmlns:a16="http://schemas.microsoft.com/office/drawing/2014/main" id="{9EBA1D59-CC19-4024-B540-8EFE11CAAD1D}"/>
                </a:ext>
              </a:extLst>
            </p:cNvPr>
            <p:cNvSpPr txBox="1"/>
            <p:nvPr/>
          </p:nvSpPr>
          <p:spPr>
            <a:xfrm>
              <a:off x="6666512" y="3969748"/>
              <a:ext cx="454548" cy="276999"/>
            </a:xfrm>
            <a:prstGeom prst="rect">
              <a:avLst/>
            </a:prstGeom>
            <a:noFill/>
          </p:spPr>
          <p:txBody>
            <a:bodyPr wrap="none" rtlCol="0">
              <a:spAutoFit/>
            </a:bodyPr>
            <a:lstStyle/>
            <a:p>
              <a:r>
                <a:rPr lang="en-US" sz="1200" dirty="0"/>
                <a:t>1hrs</a:t>
              </a:r>
            </a:p>
          </p:txBody>
        </p:sp>
        <p:sp>
          <p:nvSpPr>
            <p:cNvPr id="55" name="TextBox 54">
              <a:extLst>
                <a:ext uri="{FF2B5EF4-FFF2-40B4-BE49-F238E27FC236}">
                  <a16:creationId xmlns:a16="http://schemas.microsoft.com/office/drawing/2014/main" id="{2F9294BE-AD02-4BF1-823E-9E70BAB228E0}"/>
                </a:ext>
              </a:extLst>
            </p:cNvPr>
            <p:cNvSpPr txBox="1"/>
            <p:nvPr/>
          </p:nvSpPr>
          <p:spPr>
            <a:xfrm>
              <a:off x="7473136" y="4502819"/>
              <a:ext cx="454548" cy="276999"/>
            </a:xfrm>
            <a:prstGeom prst="rect">
              <a:avLst/>
            </a:prstGeom>
            <a:noFill/>
          </p:spPr>
          <p:txBody>
            <a:bodyPr wrap="none" rtlCol="0">
              <a:spAutoFit/>
            </a:bodyPr>
            <a:lstStyle/>
            <a:p>
              <a:r>
                <a:rPr lang="en-US" sz="1200" dirty="0"/>
                <a:t>9hrs</a:t>
              </a:r>
            </a:p>
          </p:txBody>
        </p:sp>
      </p:grpSp>
    </p:spTree>
    <p:extLst>
      <p:ext uri="{BB962C8B-B14F-4D97-AF65-F5344CB8AC3E}">
        <p14:creationId xmlns:p14="http://schemas.microsoft.com/office/powerpoint/2010/main" val="44661487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D30C49-9868-437C-B51A-C9AE65FDDB1B}"/>
              </a:ext>
            </a:extLst>
          </p:cNvPr>
          <p:cNvSpPr>
            <a:spLocks noGrp="1"/>
          </p:cNvSpPr>
          <p:nvPr>
            <p:ph type="dt" sz="half" idx="10"/>
          </p:nvPr>
        </p:nvSpPr>
        <p:spPr/>
        <p:txBody>
          <a:bodyPr/>
          <a:lstStyle/>
          <a:p>
            <a:fld id="{6700A58B-DD98-43D0-B791-721480A02982}" type="datetime1">
              <a:rPr lang="en-US" smtClean="0"/>
              <a:t>10/18/21</a:t>
            </a:fld>
            <a:endParaRPr lang="en-US"/>
          </a:p>
        </p:txBody>
      </p:sp>
      <p:sp>
        <p:nvSpPr>
          <p:cNvPr id="3" name="Title 2">
            <a:extLst>
              <a:ext uri="{FF2B5EF4-FFF2-40B4-BE49-F238E27FC236}">
                <a16:creationId xmlns:a16="http://schemas.microsoft.com/office/drawing/2014/main" id="{10BB56C7-4827-465A-B43A-D4B980928F59}"/>
              </a:ext>
            </a:extLst>
          </p:cNvPr>
          <p:cNvSpPr>
            <a:spLocks noGrp="1"/>
          </p:cNvSpPr>
          <p:nvPr>
            <p:ph type="title"/>
          </p:nvPr>
        </p:nvSpPr>
        <p:spPr/>
        <p:txBody>
          <a:bodyPr/>
          <a:lstStyle/>
          <a:p>
            <a:r>
              <a:rPr lang="en-US" dirty="0"/>
              <a:t>Open ﻿</a:t>
            </a:r>
            <a:r>
              <a:rPr lang="en-US" dirty="0" err="1"/>
              <a:t>C_knn_example_prediction.R</a:t>
            </a:r>
            <a:endParaRPr lang="en-US" dirty="0"/>
          </a:p>
        </p:txBody>
      </p:sp>
      <p:sp>
        <p:nvSpPr>
          <p:cNvPr id="4" name="Slide Number Placeholder 3">
            <a:extLst>
              <a:ext uri="{FF2B5EF4-FFF2-40B4-BE49-F238E27FC236}">
                <a16:creationId xmlns:a16="http://schemas.microsoft.com/office/drawing/2014/main" id="{E9955B1C-97F2-4BA6-88E6-B874A5864F39}"/>
              </a:ext>
            </a:extLst>
          </p:cNvPr>
          <p:cNvSpPr>
            <a:spLocks noGrp="1"/>
          </p:cNvSpPr>
          <p:nvPr>
            <p:ph type="sldNum" sz="quarter" idx="12"/>
          </p:nvPr>
        </p:nvSpPr>
        <p:spPr/>
        <p:txBody>
          <a:bodyPr/>
          <a:lstStyle/>
          <a:p>
            <a:fld id="{37290FF7-652B-4475-AEAB-8B1A5D23AE09}" type="slidenum">
              <a:rPr lang="en-US" smtClean="0"/>
              <a:t>34</a:t>
            </a:fld>
            <a:endParaRPr lang="en-US"/>
          </a:p>
        </p:txBody>
      </p:sp>
      <p:sp>
        <p:nvSpPr>
          <p:cNvPr id="5" name="Footer Placeholder 4">
            <a:extLst>
              <a:ext uri="{FF2B5EF4-FFF2-40B4-BE49-F238E27FC236}">
                <a16:creationId xmlns:a16="http://schemas.microsoft.com/office/drawing/2014/main" id="{D8ACB0D6-268D-4096-9EA9-CE0EC56531E1}"/>
              </a:ext>
            </a:extLst>
          </p:cNvPr>
          <p:cNvSpPr>
            <a:spLocks noGrp="1"/>
          </p:cNvSpPr>
          <p:nvPr>
            <p:ph type="ftr" sz="quarter" idx="3"/>
          </p:nvPr>
        </p:nvSpPr>
        <p:spPr/>
        <p:txBody>
          <a:bodyPr/>
          <a:lstStyle/>
          <a:p>
            <a:r>
              <a:rPr lang="en-US"/>
              <a:t>Kwartler CSCI S-96</a:t>
            </a:r>
            <a:endParaRPr lang="en-US" dirty="0"/>
          </a:p>
        </p:txBody>
      </p:sp>
      <p:pic>
        <p:nvPicPr>
          <p:cNvPr id="6" name="Picture 2" descr="Image result for sick work meme">
            <a:extLst>
              <a:ext uri="{FF2B5EF4-FFF2-40B4-BE49-F238E27FC236}">
                <a16:creationId xmlns:a16="http://schemas.microsoft.com/office/drawing/2014/main" id="{E52643A7-F342-4CDA-BD4F-5B050F153D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7068" y="1461170"/>
            <a:ext cx="3019044" cy="302661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330A5A6-7E68-40DA-B56D-06F7C52E1175}"/>
              </a:ext>
            </a:extLst>
          </p:cNvPr>
          <p:cNvSpPr txBox="1"/>
          <p:nvPr/>
        </p:nvSpPr>
        <p:spPr>
          <a:xfrm>
            <a:off x="3482672" y="1606163"/>
            <a:ext cx="5446643" cy="2585323"/>
          </a:xfrm>
          <a:prstGeom prst="rect">
            <a:avLst/>
          </a:prstGeom>
          <a:noFill/>
        </p:spPr>
        <p:txBody>
          <a:bodyPr wrap="square" rtlCol="0">
            <a:spAutoFit/>
          </a:bodyPr>
          <a:lstStyle/>
          <a:p>
            <a:r>
              <a:rPr lang="en-US" dirty="0"/>
              <a:t>Historical human resource records show the amount of time called out.</a:t>
            </a:r>
          </a:p>
          <a:p>
            <a:r>
              <a:rPr lang="en-US" dirty="0" err="1">
                <a:highlight>
                  <a:srgbClr val="C0C0C0"/>
                </a:highlight>
                <a:latin typeface="Consolas" panose="020B0609020204030204" pitchFamily="49" charset="0"/>
              </a:rPr>
              <a:t>Absenteeism.time.in.hours</a:t>
            </a:r>
            <a:endParaRPr lang="en-US" dirty="0">
              <a:highlight>
                <a:srgbClr val="C0C0C0"/>
              </a:highlight>
              <a:latin typeface="Consolas" panose="020B0609020204030204" pitchFamily="49" charset="0"/>
            </a:endParaRPr>
          </a:p>
          <a:p>
            <a:r>
              <a:rPr lang="en-US" dirty="0">
                <a:highlight>
                  <a:srgbClr val="C0C0C0"/>
                </a:highlight>
                <a:latin typeface="Consolas" panose="020B0609020204030204" pitchFamily="49" charset="0"/>
              </a:rPr>
              <a:t>Min: 0</a:t>
            </a:r>
          </a:p>
          <a:p>
            <a:r>
              <a:rPr lang="en-US" dirty="0">
                <a:highlight>
                  <a:srgbClr val="C0C0C0"/>
                </a:highlight>
                <a:latin typeface="Consolas" panose="020B0609020204030204" pitchFamily="49" charset="0"/>
              </a:rPr>
              <a:t>1</a:t>
            </a:r>
            <a:r>
              <a:rPr lang="en-US" baseline="30000" dirty="0">
                <a:highlight>
                  <a:srgbClr val="C0C0C0"/>
                </a:highlight>
                <a:latin typeface="Consolas" panose="020B0609020204030204" pitchFamily="49" charset="0"/>
              </a:rPr>
              <a:t>st</a:t>
            </a:r>
            <a:r>
              <a:rPr lang="en-US" dirty="0">
                <a:highlight>
                  <a:srgbClr val="C0C0C0"/>
                </a:highlight>
                <a:latin typeface="Consolas" panose="020B0609020204030204" pitchFamily="49" charset="0"/>
              </a:rPr>
              <a:t> Qu.: 2</a:t>
            </a:r>
          </a:p>
          <a:p>
            <a:r>
              <a:rPr lang="en-US" dirty="0">
                <a:highlight>
                  <a:srgbClr val="C0C0C0"/>
                </a:highlight>
                <a:latin typeface="Consolas" panose="020B0609020204030204" pitchFamily="49" charset="0"/>
              </a:rPr>
              <a:t>Median: 3</a:t>
            </a:r>
          </a:p>
          <a:p>
            <a:r>
              <a:rPr lang="en-US" dirty="0">
                <a:highlight>
                  <a:srgbClr val="C0C0C0"/>
                </a:highlight>
                <a:latin typeface="Consolas" panose="020B0609020204030204" pitchFamily="49" charset="0"/>
              </a:rPr>
              <a:t>Mean:   6.92</a:t>
            </a:r>
          </a:p>
          <a:p>
            <a:r>
              <a:rPr lang="en-US" dirty="0">
                <a:highlight>
                  <a:srgbClr val="C0C0C0"/>
                </a:highlight>
                <a:latin typeface="Consolas" panose="020B0609020204030204" pitchFamily="49" charset="0"/>
              </a:rPr>
              <a:t>3</a:t>
            </a:r>
            <a:r>
              <a:rPr lang="en-US" baseline="30000" dirty="0">
                <a:highlight>
                  <a:srgbClr val="C0C0C0"/>
                </a:highlight>
                <a:latin typeface="Consolas" panose="020B0609020204030204" pitchFamily="49" charset="0"/>
              </a:rPr>
              <a:t>rd</a:t>
            </a:r>
            <a:r>
              <a:rPr lang="en-US" dirty="0">
                <a:highlight>
                  <a:srgbClr val="C0C0C0"/>
                </a:highlight>
                <a:latin typeface="Consolas" panose="020B0609020204030204" pitchFamily="49" charset="0"/>
              </a:rPr>
              <a:t> Qu.: 8</a:t>
            </a:r>
          </a:p>
          <a:p>
            <a:r>
              <a:rPr lang="en-US" dirty="0">
                <a:highlight>
                  <a:srgbClr val="C0C0C0"/>
                </a:highlight>
                <a:latin typeface="Consolas" panose="020B0609020204030204" pitchFamily="49" charset="0"/>
              </a:rPr>
              <a:t>Max:    120</a:t>
            </a:r>
          </a:p>
        </p:txBody>
      </p:sp>
      <p:sp>
        <p:nvSpPr>
          <p:cNvPr id="9" name="TextBox 8">
            <a:extLst>
              <a:ext uri="{FF2B5EF4-FFF2-40B4-BE49-F238E27FC236}">
                <a16:creationId xmlns:a16="http://schemas.microsoft.com/office/drawing/2014/main" id="{EC481388-0A6B-934F-8CEC-853886AD7AB2}"/>
              </a:ext>
            </a:extLst>
          </p:cNvPr>
          <p:cNvSpPr txBox="1"/>
          <p:nvPr/>
        </p:nvSpPr>
        <p:spPr>
          <a:xfrm>
            <a:off x="304799" y="5471160"/>
            <a:ext cx="8729545" cy="73866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Now Operations wants to know the time employees will be away to improve staffing.  </a:t>
            </a:r>
          </a:p>
          <a:p>
            <a:r>
              <a:rPr lang="en-US" i="0" dirty="0"/>
              <a:t>“If employee A  is out given some characteristics, how much time will they miss and should we call a temp to work”</a:t>
            </a:r>
          </a:p>
        </p:txBody>
      </p:sp>
    </p:spTree>
    <p:extLst>
      <p:ext uri="{BB962C8B-B14F-4D97-AF65-F5344CB8AC3E}">
        <p14:creationId xmlns:p14="http://schemas.microsoft.com/office/powerpoint/2010/main" val="2865461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pPr eaLnBrk="1" hangingPunct="1"/>
            <a:r>
              <a:rPr lang="en-US" altLang="en-US" dirty="0"/>
              <a:t>KNN Summary	</a:t>
            </a:r>
          </a:p>
        </p:txBody>
      </p:sp>
      <p:sp>
        <p:nvSpPr>
          <p:cNvPr id="20483" name="Content Placeholder 2"/>
          <p:cNvSpPr>
            <a:spLocks noGrp="1"/>
          </p:cNvSpPr>
          <p:nvPr>
            <p:ph sz="quarter" idx="1"/>
          </p:nvPr>
        </p:nvSpPr>
        <p:spPr>
          <a:xfrm>
            <a:off x="628650" y="1111347"/>
            <a:ext cx="7886700" cy="5089428"/>
          </a:xfrm>
        </p:spPr>
        <p:txBody>
          <a:bodyPr>
            <a:normAutofit/>
          </a:bodyPr>
          <a:lstStyle/>
          <a:p>
            <a:pPr eaLnBrk="1" hangingPunct="1"/>
            <a:r>
              <a:rPr lang="en-US" altLang="en-US" dirty="0"/>
              <a:t>Simple concept, useful for classification &amp; prediction</a:t>
            </a:r>
          </a:p>
          <a:p>
            <a:pPr lvl="1"/>
            <a:r>
              <a:rPr lang="en-US" altLang="en-US" dirty="0"/>
              <a:t>Classification – majority class of nearest neighbors wins</a:t>
            </a:r>
          </a:p>
          <a:p>
            <a:pPr lvl="1"/>
            <a:r>
              <a:rPr lang="en-US" altLang="en-US" dirty="0"/>
              <a:t>Prediction – average value among nearest neighbors</a:t>
            </a:r>
          </a:p>
          <a:p>
            <a:pPr eaLnBrk="1" hangingPunct="1"/>
            <a:endParaRPr lang="en-US" altLang="en-US" dirty="0"/>
          </a:p>
          <a:p>
            <a:pPr eaLnBrk="1" hangingPunct="1"/>
            <a:r>
              <a:rPr lang="en-US" altLang="en-US" dirty="0"/>
              <a:t>Find distance between known and unknown records </a:t>
            </a:r>
          </a:p>
          <a:p>
            <a:pPr eaLnBrk="1" hangingPunct="1"/>
            <a:endParaRPr lang="en-US" altLang="en-US" dirty="0"/>
          </a:p>
          <a:p>
            <a:pPr eaLnBrk="1" hangingPunct="1"/>
            <a:r>
              <a:rPr lang="en-US" altLang="en-US" dirty="0"/>
              <a:t>“Curse of dimensionality” – need to limit # of predictors</a:t>
            </a:r>
          </a:p>
          <a:p>
            <a:pPr eaLnBrk="1" hangingPunct="1"/>
            <a:endParaRPr lang="en-US" altLang="en-US" dirty="0"/>
          </a:p>
          <a:p>
            <a:pPr eaLnBrk="1" hangingPunct="1"/>
            <a:r>
              <a:rPr lang="en-US" altLang="en-US" dirty="0"/>
              <a:t>Slow to predict new records –</a:t>
            </a:r>
          </a:p>
          <a:p>
            <a:pPr lvl="1"/>
            <a:r>
              <a:rPr lang="en-US" altLang="en-US" dirty="0"/>
              <a:t> </a:t>
            </a:r>
            <a:r>
              <a:rPr lang="en-US" altLang="en-US" i="1" dirty="0"/>
              <a:t>non-parametric </a:t>
            </a:r>
            <a:r>
              <a:rPr lang="en-US" altLang="en-US" dirty="0"/>
              <a:t>i.e. for every new record it must measure the distance to all data points in the training set, so the model object must also contain all of the original data.  In contrast a parametric model like linear regression only retains the </a:t>
            </a:r>
            <a:r>
              <a:rPr lang="en-US" altLang="en-US" b="1" dirty="0"/>
              <a:t>beta coefficients </a:t>
            </a:r>
            <a:r>
              <a:rPr lang="en-US" altLang="en-US" dirty="0"/>
              <a:t>so its much faster.</a:t>
            </a:r>
          </a:p>
        </p:txBody>
      </p:sp>
      <p:sp>
        <p:nvSpPr>
          <p:cNvPr id="4" name="Date Placeholder 4"/>
          <p:cNvSpPr>
            <a:spLocks noGrp="1"/>
          </p:cNvSpPr>
          <p:nvPr>
            <p:ph type="dt" sz="half" idx="10"/>
          </p:nvPr>
        </p:nvSpPr>
        <p:spPr>
          <a:xfrm>
            <a:off x="628650" y="6356351"/>
            <a:ext cx="2057400" cy="365125"/>
          </a:xfrm>
        </p:spPr>
        <p:txBody>
          <a:bodyPr/>
          <a:lstStyle/>
          <a:p>
            <a:fld id="{9B19E99B-5349-415A-8E56-8E989211A366}" type="datetime1">
              <a:rPr lang="en-US" smtClean="0"/>
              <a:t>10/18/21</a:t>
            </a:fld>
            <a:endParaRPr lang="en-US"/>
          </a:p>
        </p:txBody>
      </p:sp>
      <p:sp>
        <p:nvSpPr>
          <p:cNvPr id="5" name="Footer Placeholder 5"/>
          <p:cNvSpPr>
            <a:spLocks noGrp="1"/>
          </p:cNvSpPr>
          <p:nvPr>
            <p:ph type="ftr" sz="quarter" idx="3"/>
          </p:nvPr>
        </p:nvSpPr>
        <p:spPr>
          <a:xfrm>
            <a:off x="3028950" y="6356351"/>
            <a:ext cx="3086100" cy="365125"/>
          </a:xfrm>
        </p:spPr>
        <p:txBody>
          <a:bodyPr vert="horz" lIns="91440" tIns="45720" rIns="91440" bIns="45720" rtlCol="0" anchor="ctr"/>
          <a:lstStyle/>
          <a:p>
            <a:pPr algn="ctr" defTabSz="914400"/>
            <a:r>
              <a:rPr lang="en-US" sz="900">
                <a:solidFill>
                  <a:schemeClr val="tx1">
                    <a:tint val="75000"/>
                  </a:schemeClr>
                </a:solidFill>
              </a:rPr>
              <a:t>Kwartler CSCI S-96</a:t>
            </a:r>
            <a:endParaRPr lang="en-US" sz="900" dirty="0">
              <a:solidFill>
                <a:schemeClr val="tx1">
                  <a:tint val="75000"/>
                </a:schemeClr>
              </a:solidFill>
            </a:endParaRPr>
          </a:p>
        </p:txBody>
      </p:sp>
      <p:sp>
        <p:nvSpPr>
          <p:cNvPr id="6" name="Slide Number Placeholder 6"/>
          <p:cNvSpPr>
            <a:spLocks noGrp="1"/>
          </p:cNvSpPr>
          <p:nvPr>
            <p:ph type="sldNum" sz="quarter" idx="12"/>
          </p:nvPr>
        </p:nvSpPr>
        <p:spPr>
          <a:xfrm>
            <a:off x="6457950" y="6356351"/>
            <a:ext cx="857250" cy="365125"/>
          </a:xfrm>
        </p:spPr>
        <p:txBody>
          <a:bodyPr/>
          <a:lstStyle/>
          <a:p>
            <a:r>
              <a:rPr lang="en-US" dirty="0"/>
              <a:t>36</a:t>
            </a:r>
          </a:p>
        </p:txBody>
      </p:sp>
    </p:spTree>
    <p:extLst>
      <p:ext uri="{BB962C8B-B14F-4D97-AF65-F5344CB8AC3E}">
        <p14:creationId xmlns:p14="http://schemas.microsoft.com/office/powerpoint/2010/main" val="20653027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10/18/21</a:t>
            </a:fld>
            <a:endParaRPr lang="en-US"/>
          </a:p>
        </p:txBody>
      </p:sp>
      <p:sp>
        <p:nvSpPr>
          <p:cNvPr id="3" name="Title 2"/>
          <p:cNvSpPr>
            <a:spLocks noGrp="1"/>
          </p:cNvSpPr>
          <p:nvPr>
            <p:ph type="title"/>
          </p:nvPr>
        </p:nvSpPr>
        <p:spPr/>
        <p:txBody>
          <a:bodyPr/>
          <a:lstStyle/>
          <a:p>
            <a:r>
              <a:rPr lang="en-US" dirty="0"/>
              <a:t>Your Data Mining Toolbox</a:t>
            </a:r>
          </a:p>
        </p:txBody>
      </p:sp>
      <p:sp>
        <p:nvSpPr>
          <p:cNvPr id="4" name="Slide Number Placeholder 3"/>
          <p:cNvSpPr>
            <a:spLocks noGrp="1"/>
          </p:cNvSpPr>
          <p:nvPr>
            <p:ph type="sldNum" sz="quarter" idx="12"/>
          </p:nvPr>
        </p:nvSpPr>
        <p:spPr/>
        <p:txBody>
          <a:bodyPr/>
          <a:lstStyle/>
          <a:p>
            <a:fld id="{37290FF7-652B-4475-AEAB-8B1A5D23AE09}" type="slidenum">
              <a:rPr lang="en-US" smtClean="0"/>
              <a:t>36</a:t>
            </a:fld>
            <a:endParaRPr lang="en-US"/>
          </a:p>
        </p:txBody>
      </p:sp>
      <p:sp>
        <p:nvSpPr>
          <p:cNvPr id="5" name="Footer Placeholder 4"/>
          <p:cNvSpPr>
            <a:spLocks noGrp="1"/>
          </p:cNvSpPr>
          <p:nvPr>
            <p:ph type="ftr" sz="quarter" idx="3"/>
          </p:nvPr>
        </p:nvSpPr>
        <p:spPr/>
        <p:txBody>
          <a:bodyPr/>
          <a:lstStyle/>
          <a:p>
            <a:r>
              <a:rPr lang="en-US"/>
              <a:t>Kwartler CSCI S-96</a:t>
            </a:r>
            <a:endParaRPr lang="en-US" dirty="0"/>
          </a:p>
        </p:txBody>
      </p:sp>
      <p:pic>
        <p:nvPicPr>
          <p:cNvPr id="31746" name="Picture 2" descr="Image result for toolbox me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88337" y="1395413"/>
            <a:ext cx="3087363" cy="365283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247650" y="1714500"/>
            <a:ext cx="5440687" cy="3416320"/>
          </a:xfrm>
          <a:prstGeom prst="rect">
            <a:avLst/>
          </a:prstGeom>
          <a:noFill/>
        </p:spPr>
        <p:txBody>
          <a:bodyPr wrap="square" rtlCol="0">
            <a:spAutoFit/>
          </a:bodyPr>
          <a:lstStyle/>
          <a:p>
            <a:r>
              <a:rPr lang="en-US" u="sng" dirty="0"/>
              <a:t>Previous Lessons</a:t>
            </a:r>
          </a:p>
          <a:p>
            <a:pPr marL="285750" indent="-285750">
              <a:buFont typeface="Arial" panose="020B0604020202020204" pitchFamily="34" charset="0"/>
              <a:buChar char="•"/>
            </a:pPr>
            <a:r>
              <a:rPr lang="en-US" dirty="0"/>
              <a:t>Some R Programming (R-studio)</a:t>
            </a:r>
          </a:p>
          <a:p>
            <a:pPr marL="285750" indent="-285750">
              <a:buFont typeface="Arial" panose="020B0604020202020204" pitchFamily="34" charset="0"/>
              <a:buChar char="•"/>
            </a:pPr>
            <a:r>
              <a:rPr lang="en-US" dirty="0"/>
              <a:t>EDA (summaries, column and row exploration)</a:t>
            </a:r>
          </a:p>
          <a:p>
            <a:pPr marL="285750" indent="-285750">
              <a:buFont typeface="Arial" panose="020B0604020202020204" pitchFamily="34" charset="0"/>
              <a:buChar char="•"/>
            </a:pPr>
            <a:r>
              <a:rPr lang="en-US" dirty="0"/>
              <a:t>Knowledge of Data Preparation (</a:t>
            </a:r>
            <a:r>
              <a:rPr lang="en-US" dirty="0" err="1"/>
              <a:t>vtreat</a:t>
            </a:r>
            <a:r>
              <a:rPr lang="en-US" dirty="0"/>
              <a:t>)</a:t>
            </a:r>
          </a:p>
          <a:p>
            <a:pPr marL="285750" indent="-285750">
              <a:buFont typeface="Arial" panose="020B0604020202020204" pitchFamily="34" charset="0"/>
              <a:buChar char="•"/>
            </a:pPr>
            <a:r>
              <a:rPr lang="en-US" dirty="0"/>
              <a:t>Basic Visualization (plot, </a:t>
            </a:r>
            <a:r>
              <a:rPr lang="en-US" dirty="0" err="1"/>
              <a:t>ggplot</a:t>
            </a:r>
            <a:r>
              <a:rPr lang="en-US" dirty="0"/>
              <a:t>)</a:t>
            </a:r>
          </a:p>
          <a:p>
            <a:pPr marL="285750" indent="-285750">
              <a:buFont typeface="Arial" panose="020B0604020202020204" pitchFamily="34" charset="0"/>
              <a:buChar char="•"/>
            </a:pPr>
            <a:r>
              <a:rPr lang="en-US" dirty="0"/>
              <a:t>Regression (continuous predictions)</a:t>
            </a:r>
          </a:p>
          <a:p>
            <a:pPr marL="285750" indent="-285750">
              <a:buFont typeface="Arial" panose="020B0604020202020204" pitchFamily="34" charset="0"/>
              <a:buChar char="•"/>
            </a:pPr>
            <a:r>
              <a:rPr lang="en-US" dirty="0"/>
              <a:t>Binary Classification (logistic regression) </a:t>
            </a:r>
          </a:p>
          <a:p>
            <a:endParaRPr lang="en-US" dirty="0"/>
          </a:p>
          <a:p>
            <a:r>
              <a:rPr lang="en-US" u="sng" dirty="0"/>
              <a:t>Today</a:t>
            </a:r>
          </a:p>
          <a:p>
            <a:pPr marL="285750" indent="-285750">
              <a:buFont typeface="Arial" panose="020B0604020202020204" pitchFamily="34" charset="0"/>
              <a:buChar char="•"/>
            </a:pPr>
            <a:r>
              <a:rPr lang="en-US" dirty="0"/>
              <a:t>KNN (continuous &amp; classification – binary or multi)</a:t>
            </a:r>
          </a:p>
          <a:p>
            <a:pPr marL="285750" indent="-285750">
              <a:buFont typeface="Arial" panose="020B0604020202020204" pitchFamily="34" charset="0"/>
              <a:buChar char="•"/>
            </a:pPr>
            <a:r>
              <a:rPr lang="en-US" dirty="0"/>
              <a:t>Decision Trees (continuous &amp; classification – binary or multi</a:t>
            </a:r>
          </a:p>
        </p:txBody>
      </p:sp>
      <p:sp>
        <p:nvSpPr>
          <p:cNvPr id="7" name="Rectangle 6"/>
          <p:cNvSpPr/>
          <p:nvPr/>
        </p:nvSpPr>
        <p:spPr>
          <a:xfrm>
            <a:off x="228600" y="5529262"/>
            <a:ext cx="8553450" cy="5667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The KNN </a:t>
            </a:r>
            <a:r>
              <a:rPr lang="en-US" dirty="0" err="1"/>
              <a:t>algo</a:t>
            </a:r>
            <a:r>
              <a:rPr lang="en-US" dirty="0"/>
              <a:t> is a real machine learning algorithm which can solve binary classification, multi-classification &amp; continuous problems!</a:t>
            </a:r>
          </a:p>
        </p:txBody>
      </p:sp>
      <p:pic>
        <p:nvPicPr>
          <p:cNvPr id="31750" name="Picture 6" descr="Relate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01144" y="1995488"/>
            <a:ext cx="301466" cy="34290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descr="Relate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920357" y="2286001"/>
            <a:ext cx="301466" cy="3429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6" descr="Relate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267895" y="2571751"/>
            <a:ext cx="301466" cy="34290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descr="Relate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10670" y="2881313"/>
            <a:ext cx="301466" cy="34290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6" descr="Relate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958332" y="3143250"/>
            <a:ext cx="301466" cy="342900"/>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6" descr="Relate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304347" y="4184540"/>
            <a:ext cx="301466" cy="34290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6" descr="Related image">
            <a:extLst>
              <a:ext uri="{FF2B5EF4-FFF2-40B4-BE49-F238E27FC236}">
                <a16:creationId xmlns:a16="http://schemas.microsoft.com/office/drawing/2014/main" id="{9F1C59E9-D4C0-8846-A192-D02BACAF62C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51406" y="3429000"/>
            <a:ext cx="301466" cy="342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2556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2"/>
          <p:cNvSpPr>
            <a:spLocks noGrp="1"/>
          </p:cNvSpPr>
          <p:nvPr>
            <p:ph type="title"/>
          </p:nvPr>
        </p:nvSpPr>
        <p:spPr/>
        <p:txBody>
          <a:bodyPr/>
          <a:lstStyle/>
          <a:p>
            <a:pPr eaLnBrk="1" hangingPunct="1"/>
            <a:r>
              <a:rPr lang="en-US" altLang="en-US"/>
              <a:t>Basic Idea</a:t>
            </a:r>
          </a:p>
        </p:txBody>
      </p:sp>
      <p:sp>
        <p:nvSpPr>
          <p:cNvPr id="9219" name="Content Placeholder 3"/>
          <p:cNvSpPr>
            <a:spLocks noGrp="1"/>
          </p:cNvSpPr>
          <p:nvPr>
            <p:ph sz="quarter" idx="1"/>
          </p:nvPr>
        </p:nvSpPr>
        <p:spPr>
          <a:xfrm>
            <a:off x="914400" y="1752600"/>
            <a:ext cx="7772400" cy="4267200"/>
          </a:xfrm>
        </p:spPr>
        <p:txBody>
          <a:bodyPr/>
          <a:lstStyle/>
          <a:p>
            <a:pPr marL="0" indent="0" eaLnBrk="1" hangingPunct="1">
              <a:buFont typeface="Wingdings 2" pitchFamily="18" charset="2"/>
              <a:buNone/>
              <a:defRPr/>
            </a:pPr>
            <a:r>
              <a:rPr lang="en-US" dirty="0"/>
              <a:t>For a given record to be classified, identify nearby records</a:t>
            </a:r>
          </a:p>
          <a:p>
            <a:pPr eaLnBrk="1" hangingPunct="1">
              <a:buFont typeface="Wingdings 2" pitchFamily="18" charset="2"/>
              <a:buNone/>
              <a:defRPr/>
            </a:pPr>
            <a:endParaRPr lang="en-US" dirty="0"/>
          </a:p>
          <a:p>
            <a:pPr eaLnBrk="1" hangingPunct="1">
              <a:buFont typeface="Wingdings 2" pitchFamily="18" charset="2"/>
              <a:buNone/>
              <a:defRPr/>
            </a:pPr>
            <a:r>
              <a:rPr lang="en-US" dirty="0"/>
              <a:t>“Near” means records with similar predictor values </a:t>
            </a:r>
            <a:r>
              <a:rPr lang="en-US" i="1" dirty="0"/>
              <a:t>X</a:t>
            </a:r>
            <a:r>
              <a:rPr lang="en-US" i="1" baseline="-25000" dirty="0"/>
              <a:t>1</a:t>
            </a:r>
            <a:r>
              <a:rPr lang="en-US" i="1" dirty="0"/>
              <a:t>, X</a:t>
            </a:r>
            <a:r>
              <a:rPr lang="en-US" i="1" baseline="-25000" dirty="0"/>
              <a:t>2</a:t>
            </a:r>
            <a:r>
              <a:rPr lang="en-US" i="1" dirty="0"/>
              <a:t>, … </a:t>
            </a:r>
            <a:r>
              <a:rPr lang="en-US" i="1" dirty="0" err="1"/>
              <a:t>X</a:t>
            </a:r>
            <a:r>
              <a:rPr lang="en-US" i="1" baseline="-25000" dirty="0" err="1"/>
              <a:t>p</a:t>
            </a:r>
            <a:endParaRPr lang="en-US" i="1" baseline="-25000" dirty="0"/>
          </a:p>
          <a:p>
            <a:pPr eaLnBrk="1" hangingPunct="1">
              <a:buFont typeface="Wingdings 2" pitchFamily="18" charset="2"/>
              <a:buNone/>
              <a:defRPr/>
            </a:pPr>
            <a:endParaRPr lang="en-US" i="1" baseline="-25000" dirty="0"/>
          </a:p>
          <a:p>
            <a:pPr marL="0" indent="0" eaLnBrk="1" hangingPunct="1">
              <a:buFont typeface="Wingdings 2" pitchFamily="18" charset="2"/>
              <a:buNone/>
              <a:defRPr/>
            </a:pPr>
            <a:r>
              <a:rPr lang="en-US" dirty="0"/>
              <a:t>Classify the record as whatever the predominant class is among the nearby records (the “neighbors”)</a:t>
            </a:r>
          </a:p>
        </p:txBody>
      </p:sp>
      <p:sp>
        <p:nvSpPr>
          <p:cNvPr id="2" name="Rectangle 1">
            <a:extLst>
              <a:ext uri="{FF2B5EF4-FFF2-40B4-BE49-F238E27FC236}">
                <a16:creationId xmlns:a16="http://schemas.microsoft.com/office/drawing/2014/main" id="{3C1CA49A-AB7D-4C3C-B0B5-693205215BFC}"/>
              </a:ext>
            </a:extLst>
          </p:cNvPr>
          <p:cNvSpPr/>
          <p:nvPr/>
        </p:nvSpPr>
        <p:spPr>
          <a:xfrm>
            <a:off x="762000" y="5562600"/>
            <a:ext cx="7753350"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Your brain makes similar associative leaps…the upcoming example proves it!</a:t>
            </a:r>
          </a:p>
        </p:txBody>
      </p:sp>
      <p:sp>
        <p:nvSpPr>
          <p:cNvPr id="5" name="Date Placeholder 3">
            <a:extLst>
              <a:ext uri="{FF2B5EF4-FFF2-40B4-BE49-F238E27FC236}">
                <a16:creationId xmlns:a16="http://schemas.microsoft.com/office/drawing/2014/main" id="{8909B2EE-DD66-4058-A696-AC289906954A}"/>
              </a:ext>
            </a:extLst>
          </p:cNvPr>
          <p:cNvSpPr>
            <a:spLocks noGrp="1"/>
          </p:cNvSpPr>
          <p:nvPr>
            <p:ph type="dt" sz="half" idx="10"/>
          </p:nvPr>
        </p:nvSpPr>
        <p:spPr>
          <a:xfrm>
            <a:off x="628650" y="6356351"/>
            <a:ext cx="2057400" cy="365125"/>
          </a:xfrm>
        </p:spPr>
        <p:txBody>
          <a:bodyPr/>
          <a:lstStyle/>
          <a:p>
            <a:fld id="{5738B90E-0779-4C36-915C-6F05FCD89456}" type="datetime1">
              <a:rPr lang="en-US" smtClean="0"/>
              <a:t>10/18/21</a:t>
            </a:fld>
            <a:endParaRPr lang="en-US"/>
          </a:p>
        </p:txBody>
      </p:sp>
      <p:sp>
        <p:nvSpPr>
          <p:cNvPr id="6" name="Slide Number Placeholder 4">
            <a:extLst>
              <a:ext uri="{FF2B5EF4-FFF2-40B4-BE49-F238E27FC236}">
                <a16:creationId xmlns:a16="http://schemas.microsoft.com/office/drawing/2014/main" id="{A46ACE7D-882D-448A-8D8E-544494B44B9F}"/>
              </a:ext>
            </a:extLst>
          </p:cNvPr>
          <p:cNvSpPr>
            <a:spLocks noGrp="1"/>
          </p:cNvSpPr>
          <p:nvPr>
            <p:ph type="sldNum" sz="quarter" idx="12"/>
          </p:nvPr>
        </p:nvSpPr>
        <p:spPr>
          <a:xfrm>
            <a:off x="6457950" y="6356351"/>
            <a:ext cx="857250" cy="365125"/>
          </a:xfrm>
        </p:spPr>
        <p:txBody>
          <a:bodyPr/>
          <a:lstStyle/>
          <a:p>
            <a:r>
              <a:rPr lang="en-US" dirty="0"/>
              <a:t>7</a:t>
            </a:r>
          </a:p>
        </p:txBody>
      </p:sp>
      <p:sp>
        <p:nvSpPr>
          <p:cNvPr id="8" name="Footer Placeholder 4"/>
          <p:cNvSpPr>
            <a:spLocks noGrp="1"/>
          </p:cNvSpPr>
          <p:nvPr>
            <p:ph type="ftr" sz="quarter" idx="3"/>
          </p:nvPr>
        </p:nvSpPr>
        <p:spPr>
          <a:xfrm>
            <a:off x="3028950" y="6356351"/>
            <a:ext cx="3086100" cy="365125"/>
          </a:xfrm>
        </p:spPr>
        <p:txBody>
          <a:bodyPr/>
          <a:lstStyle/>
          <a:p>
            <a:r>
              <a:rPr lang="en-US" dirty="0"/>
              <a:t>Kwartler CSCI E-96</a:t>
            </a:r>
          </a:p>
        </p:txBody>
      </p:sp>
    </p:spTree>
    <p:extLst>
      <p:ext uri="{BB962C8B-B14F-4D97-AF65-F5344CB8AC3E}">
        <p14:creationId xmlns:p14="http://schemas.microsoft.com/office/powerpoint/2010/main" val="4283298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a:xfrm>
            <a:off x="609600" y="228600"/>
            <a:ext cx="7772400" cy="1143000"/>
          </a:xfrm>
        </p:spPr>
        <p:txBody>
          <a:bodyPr/>
          <a:lstStyle/>
          <a:p>
            <a:pPr eaLnBrk="1" hangingPunct="1"/>
            <a:r>
              <a:rPr lang="en-US" altLang="en-US" dirty="0"/>
              <a:t>How to measure “nearby”?</a:t>
            </a:r>
          </a:p>
        </p:txBody>
      </p:sp>
      <p:sp>
        <p:nvSpPr>
          <p:cNvPr id="9219" name="Content Placeholder 2"/>
          <p:cNvSpPr>
            <a:spLocks noGrp="1"/>
          </p:cNvSpPr>
          <p:nvPr>
            <p:ph sz="quarter" idx="1"/>
          </p:nvPr>
        </p:nvSpPr>
        <p:spPr>
          <a:xfrm>
            <a:off x="1066800" y="1752600"/>
            <a:ext cx="6667500" cy="1143000"/>
          </a:xfrm>
        </p:spPr>
        <p:txBody>
          <a:bodyPr/>
          <a:lstStyle/>
          <a:p>
            <a:pPr marL="0" indent="0" eaLnBrk="1" hangingPunct="1">
              <a:buFont typeface="Wingdings 2" pitchFamily="18" charset="2"/>
              <a:buNone/>
            </a:pPr>
            <a:r>
              <a:rPr lang="en-US" altLang="en-US"/>
              <a:t>The most popular distance measure is </a:t>
            </a:r>
            <a:r>
              <a:rPr lang="en-US" altLang="en-US" b="1"/>
              <a:t>Euclidean distance</a:t>
            </a:r>
          </a:p>
        </p:txBody>
      </p:sp>
      <p:sp>
        <p:nvSpPr>
          <p:cNvPr id="9220" name="Content Placeholder 3"/>
          <p:cNvSpPr>
            <a:spLocks noGrp="1"/>
          </p:cNvSpPr>
          <p:nvPr>
            <p:ph sz="quarter" idx="2"/>
          </p:nvPr>
        </p:nvSpPr>
        <p:spPr>
          <a:xfrm>
            <a:off x="609600" y="2819400"/>
            <a:ext cx="8074025" cy="1676400"/>
          </a:xfrm>
        </p:spPr>
        <p:txBody>
          <a:bodyPr/>
          <a:lstStyle/>
          <a:p>
            <a:pPr eaLnBrk="1" hangingPunct="1">
              <a:buFont typeface="Wingdings 2" pitchFamily="18" charset="2"/>
              <a:buNone/>
            </a:pPr>
            <a:r>
              <a:rPr lang="en-US" altLang="en-US"/>
              <a:t> </a:t>
            </a:r>
          </a:p>
        </p:txBody>
      </p:sp>
      <p:graphicFrame>
        <p:nvGraphicFramePr>
          <p:cNvPr id="9221" name="Object 2"/>
          <p:cNvGraphicFramePr>
            <a:graphicFrameLocks noChangeAspect="1"/>
          </p:cNvGraphicFramePr>
          <p:nvPr>
            <p:extLst>
              <p:ext uri="{D42A27DB-BD31-4B8C-83A1-F6EECF244321}">
                <p14:modId xmlns:p14="http://schemas.microsoft.com/office/powerpoint/2010/main" val="3200207034"/>
              </p:ext>
            </p:extLst>
          </p:nvPr>
        </p:nvGraphicFramePr>
        <p:xfrm>
          <a:off x="1735137" y="2764631"/>
          <a:ext cx="5330825" cy="1023938"/>
        </p:xfrm>
        <a:graphic>
          <a:graphicData uri="http://schemas.openxmlformats.org/presentationml/2006/ole">
            <mc:AlternateContent xmlns:mc="http://schemas.openxmlformats.org/markup-compatibility/2006">
              <mc:Choice xmlns:v="urn:schemas-microsoft-com:vml" Requires="v">
                <p:oleObj spid="_x0000_s1106" name="Document" r:id="rId4" imgW="2858268" imgH="544757" progId="Word.Document.12">
                  <p:embed/>
                </p:oleObj>
              </mc:Choice>
              <mc:Fallback>
                <p:oleObj name="Document" r:id="rId4" imgW="2858268" imgH="544757" progId="Word.Document.12">
                  <p:embed/>
                  <p:pic>
                    <p:nvPicPr>
                      <p:cNvPr id="9221" name="Object 2"/>
                      <p:cNvPicPr>
                        <a:picLocks noChangeAspect="1" noChangeArrowheads="1"/>
                      </p:cNvPicPr>
                      <p:nvPr/>
                    </p:nvPicPr>
                    <p:blipFill>
                      <a:blip r:embed="rId5"/>
                      <a:srcRect/>
                      <a:stretch>
                        <a:fillRect/>
                      </a:stretch>
                    </p:blipFill>
                    <p:spPr bwMode="auto">
                      <a:xfrm>
                        <a:off x="1735137" y="2764631"/>
                        <a:ext cx="5330825" cy="1023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6" name="TextBox 5"/>
          <p:cNvSpPr txBox="1"/>
          <p:nvPr/>
        </p:nvSpPr>
        <p:spPr>
          <a:xfrm>
            <a:off x="533400" y="4419600"/>
            <a:ext cx="8077200" cy="1477328"/>
          </a:xfrm>
          <a:prstGeom prst="rect">
            <a:avLst/>
          </a:prstGeom>
          <a:noFill/>
        </p:spPr>
        <p:txBody>
          <a:bodyPr wrap="square" rtlCol="0">
            <a:spAutoFit/>
          </a:bodyPr>
          <a:lstStyle/>
          <a:p>
            <a:pPr>
              <a:buFont typeface="Arial" pitchFamily="34" charset="0"/>
              <a:buChar char="•"/>
            </a:pPr>
            <a:r>
              <a:rPr lang="en-US" dirty="0"/>
              <a:t> Typically, predictor variables are first normalized (= standardized) to put them on comparable scales</a:t>
            </a:r>
          </a:p>
          <a:p>
            <a:pPr>
              <a:buFont typeface="Arial" pitchFamily="34" charset="0"/>
              <a:buChar char="•"/>
            </a:pPr>
            <a:r>
              <a:rPr lang="en-US" dirty="0"/>
              <a:t> An easy and consistent method for normalization is to use </a:t>
            </a:r>
            <a:r>
              <a:rPr lang="en-US" dirty="0" err="1">
                <a:latin typeface="Courier New" pitchFamily="49" charset="0"/>
                <a:cs typeface="Courier New" pitchFamily="49" charset="0"/>
              </a:rPr>
              <a:t>preProcess</a:t>
            </a:r>
            <a:r>
              <a:rPr lang="en-US" dirty="0">
                <a:latin typeface="Courier New" pitchFamily="49" charset="0"/>
                <a:cs typeface="Courier New" pitchFamily="49" charset="0"/>
              </a:rPr>
              <a:t>()</a:t>
            </a:r>
            <a:r>
              <a:rPr lang="en-US" dirty="0"/>
              <a:t> from </a:t>
            </a:r>
            <a:r>
              <a:rPr lang="en-US" dirty="0">
                <a:latin typeface="Courier New" pitchFamily="49" charset="0"/>
                <a:cs typeface="Courier New" pitchFamily="49" charset="0"/>
              </a:rPr>
              <a:t>caret </a:t>
            </a:r>
            <a:r>
              <a:rPr lang="en-US" dirty="0"/>
              <a:t>but can also be done with </a:t>
            </a:r>
            <a:r>
              <a:rPr lang="en-US" dirty="0">
                <a:latin typeface="Courier New" pitchFamily="49" charset="0"/>
                <a:cs typeface="Courier New" pitchFamily="49" charset="0"/>
              </a:rPr>
              <a:t>scale()</a:t>
            </a:r>
            <a:endParaRPr lang="en-US" dirty="0"/>
          </a:p>
          <a:p>
            <a:pPr>
              <a:buFont typeface="Arial" pitchFamily="34" charset="0"/>
              <a:buChar char="•"/>
            </a:pPr>
            <a:r>
              <a:rPr lang="en-US" dirty="0"/>
              <a:t>Without normalization, metrics with large scales dominate</a:t>
            </a:r>
          </a:p>
        </p:txBody>
      </p:sp>
      <p:sp>
        <p:nvSpPr>
          <p:cNvPr id="2" name="TextBox 1">
            <a:extLst>
              <a:ext uri="{FF2B5EF4-FFF2-40B4-BE49-F238E27FC236}">
                <a16:creationId xmlns:a16="http://schemas.microsoft.com/office/drawing/2014/main" id="{2F6885FF-4157-4805-AF2D-65F62D1135FB}"/>
              </a:ext>
            </a:extLst>
          </p:cNvPr>
          <p:cNvSpPr txBox="1"/>
          <p:nvPr/>
        </p:nvSpPr>
        <p:spPr>
          <a:xfrm rot="19945675">
            <a:off x="3114363" y="2806682"/>
            <a:ext cx="2762872" cy="646331"/>
          </a:xfrm>
          <a:prstGeom prst="rect">
            <a:avLst/>
          </a:prstGeom>
          <a:solidFill>
            <a:schemeClr val="accent1"/>
          </a:solidFill>
        </p:spPr>
        <p:txBody>
          <a:bodyPr wrap="none" rtlCol="0">
            <a:spAutoFit/>
          </a:bodyPr>
          <a:lstStyle/>
          <a:p>
            <a:pPr algn="ctr"/>
            <a:r>
              <a:rPr lang="en-US" dirty="0">
                <a:solidFill>
                  <a:schemeClr val="bg1"/>
                </a:solidFill>
              </a:rPr>
              <a:t>DON’T WORRY ABOUT THIS</a:t>
            </a:r>
          </a:p>
          <a:p>
            <a:pPr algn="ctr"/>
            <a:r>
              <a:rPr lang="en-US" dirty="0">
                <a:solidFill>
                  <a:schemeClr val="bg1"/>
                </a:solidFill>
              </a:rPr>
              <a:t>R will handle it!</a:t>
            </a:r>
          </a:p>
        </p:txBody>
      </p:sp>
      <p:sp>
        <p:nvSpPr>
          <p:cNvPr id="8" name="Date Placeholder 3">
            <a:extLst>
              <a:ext uri="{FF2B5EF4-FFF2-40B4-BE49-F238E27FC236}">
                <a16:creationId xmlns:a16="http://schemas.microsoft.com/office/drawing/2014/main" id="{8909B2EE-DD66-4058-A696-AC289906954A}"/>
              </a:ext>
            </a:extLst>
          </p:cNvPr>
          <p:cNvSpPr>
            <a:spLocks noGrp="1"/>
          </p:cNvSpPr>
          <p:nvPr>
            <p:ph type="dt" sz="half" idx="10"/>
          </p:nvPr>
        </p:nvSpPr>
        <p:spPr>
          <a:xfrm>
            <a:off x="628650" y="6356351"/>
            <a:ext cx="2057400" cy="365125"/>
          </a:xfrm>
        </p:spPr>
        <p:txBody>
          <a:bodyPr/>
          <a:lstStyle/>
          <a:p>
            <a:fld id="{5738B90E-0779-4C36-915C-6F05FCD89456}" type="datetime1">
              <a:rPr lang="en-US" smtClean="0"/>
              <a:t>10/18/21</a:t>
            </a:fld>
            <a:endParaRPr lang="en-US"/>
          </a:p>
        </p:txBody>
      </p:sp>
      <p:sp>
        <p:nvSpPr>
          <p:cNvPr id="9" name="Slide Number Placeholder 4">
            <a:extLst>
              <a:ext uri="{FF2B5EF4-FFF2-40B4-BE49-F238E27FC236}">
                <a16:creationId xmlns:a16="http://schemas.microsoft.com/office/drawing/2014/main" id="{A46ACE7D-882D-448A-8D8E-544494B44B9F}"/>
              </a:ext>
            </a:extLst>
          </p:cNvPr>
          <p:cNvSpPr>
            <a:spLocks noGrp="1"/>
          </p:cNvSpPr>
          <p:nvPr>
            <p:ph type="sldNum" sz="quarter" idx="12"/>
          </p:nvPr>
        </p:nvSpPr>
        <p:spPr>
          <a:xfrm>
            <a:off x="6457950" y="6356351"/>
            <a:ext cx="857250" cy="365125"/>
          </a:xfrm>
        </p:spPr>
        <p:txBody>
          <a:bodyPr/>
          <a:lstStyle/>
          <a:p>
            <a:r>
              <a:rPr lang="en-US" dirty="0"/>
              <a:t>8</a:t>
            </a:r>
          </a:p>
        </p:txBody>
      </p:sp>
      <p:sp>
        <p:nvSpPr>
          <p:cNvPr id="11" name="Footer Placeholder 4"/>
          <p:cNvSpPr>
            <a:spLocks noGrp="1"/>
          </p:cNvSpPr>
          <p:nvPr>
            <p:ph type="ftr" sz="quarter" idx="3"/>
          </p:nvPr>
        </p:nvSpPr>
        <p:spPr>
          <a:xfrm>
            <a:off x="3028950" y="6356351"/>
            <a:ext cx="3086100" cy="365125"/>
          </a:xfrm>
        </p:spPr>
        <p:txBody>
          <a:bodyPr/>
          <a:lstStyle/>
          <a:p>
            <a:r>
              <a:rPr lang="en-US" dirty="0"/>
              <a:t>Kwartler CSCI E-96</a:t>
            </a:r>
          </a:p>
        </p:txBody>
      </p:sp>
    </p:spTree>
    <p:extLst>
      <p:ext uri="{BB962C8B-B14F-4D97-AF65-F5344CB8AC3E}">
        <p14:creationId xmlns:p14="http://schemas.microsoft.com/office/powerpoint/2010/main" val="39207473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East Side of Cleveland on Zillow</a:t>
            </a:r>
          </a:p>
        </p:txBody>
      </p:sp>
      <p:pic>
        <p:nvPicPr>
          <p:cNvPr id="7373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r="45416"/>
          <a:stretch/>
        </p:blipFill>
        <p:spPr bwMode="auto">
          <a:xfrm>
            <a:off x="1320989" y="1301073"/>
            <a:ext cx="6502022" cy="47187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Date Placeholder 4"/>
          <p:cNvSpPr>
            <a:spLocks noGrp="1"/>
          </p:cNvSpPr>
          <p:nvPr>
            <p:ph type="dt" sz="half" idx="10"/>
          </p:nvPr>
        </p:nvSpPr>
        <p:spPr>
          <a:xfrm>
            <a:off x="628650" y="6356351"/>
            <a:ext cx="2057400" cy="365125"/>
          </a:xfrm>
        </p:spPr>
        <p:txBody>
          <a:bodyPr/>
          <a:lstStyle/>
          <a:p>
            <a:fld id="{9B19E99B-5349-415A-8E56-8E989211A366}" type="datetime1">
              <a:rPr lang="en-US" smtClean="0"/>
              <a:t>10/18/21</a:t>
            </a:fld>
            <a:endParaRPr lang="en-US"/>
          </a:p>
        </p:txBody>
      </p:sp>
      <p:sp>
        <p:nvSpPr>
          <p:cNvPr id="6" name="Slide Number Placeholder 6"/>
          <p:cNvSpPr>
            <a:spLocks noGrp="1"/>
          </p:cNvSpPr>
          <p:nvPr>
            <p:ph type="sldNum" sz="quarter" idx="12"/>
          </p:nvPr>
        </p:nvSpPr>
        <p:spPr>
          <a:xfrm>
            <a:off x="6457950" y="6356351"/>
            <a:ext cx="857250" cy="365125"/>
          </a:xfrm>
        </p:spPr>
        <p:txBody>
          <a:bodyPr/>
          <a:lstStyle/>
          <a:p>
            <a:r>
              <a:rPr lang="en-US" dirty="0"/>
              <a:t>13</a:t>
            </a:r>
          </a:p>
        </p:txBody>
      </p:sp>
      <p:sp>
        <p:nvSpPr>
          <p:cNvPr id="7" name="Footer Placeholder 4"/>
          <p:cNvSpPr>
            <a:spLocks noGrp="1"/>
          </p:cNvSpPr>
          <p:nvPr>
            <p:ph type="ftr" sz="quarter" idx="3"/>
          </p:nvPr>
        </p:nvSpPr>
        <p:spPr>
          <a:xfrm>
            <a:off x="3028950" y="6356351"/>
            <a:ext cx="3086100" cy="365125"/>
          </a:xfrm>
        </p:spPr>
        <p:txBody>
          <a:bodyPr/>
          <a:lstStyle/>
          <a:p>
            <a:r>
              <a:rPr lang="en-US" dirty="0"/>
              <a:t>Kwartler CSCI E-96</a:t>
            </a:r>
          </a:p>
        </p:txBody>
      </p:sp>
    </p:spTree>
    <p:extLst>
      <p:ext uri="{BB962C8B-B14F-4D97-AF65-F5344CB8AC3E}">
        <p14:creationId xmlns:p14="http://schemas.microsoft.com/office/powerpoint/2010/main" val="7630122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0759" y="3752849"/>
            <a:ext cx="2468166" cy="2452687"/>
          </a:xfrm>
        </p:spPr>
        <p:txBody>
          <a:bodyPr vert="horz" lIns="91440" tIns="45720" rIns="91440" bIns="45720" rtlCol="0" anchor="ctr">
            <a:normAutofit/>
          </a:bodyPr>
          <a:lstStyle/>
          <a:p>
            <a:pPr defTabSz="914400"/>
            <a:r>
              <a:rPr lang="en-US" sz="3100"/>
              <a:t>Example East Side House</a:t>
            </a:r>
          </a:p>
        </p:txBody>
      </p:sp>
      <p:pic>
        <p:nvPicPr>
          <p:cNvPr id="7475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661" r="1" b="1"/>
          <a:stretch/>
        </p:blipFill>
        <p:spPr bwMode="auto">
          <a:xfrm>
            <a:off x="20" y="10"/>
            <a:ext cx="9143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3167986" y="3752850"/>
            <a:ext cx="5614060" cy="2452687"/>
          </a:xfrm>
          <a:prstGeom prst="rect">
            <a:avLst/>
          </a:prstGeom>
        </p:spPr>
        <p:txBody>
          <a:bodyPr vert="horz" lIns="91440" tIns="45720" rIns="91440" bIns="45720" rtlCol="0" anchor="ctr">
            <a:normAutofit/>
          </a:bodyPr>
          <a:lstStyle/>
          <a:p>
            <a:pPr marL="117475" indent="-228600">
              <a:lnSpc>
                <a:spcPct val="90000"/>
              </a:lnSpc>
              <a:spcAft>
                <a:spcPts val="600"/>
              </a:spcAft>
              <a:buFont typeface="Arial" panose="020B0604020202020204" pitchFamily="34" charset="0"/>
              <a:buChar char="•"/>
            </a:pPr>
            <a:r>
              <a:rPr lang="en-US" sz="1600"/>
              <a:t>$25K</a:t>
            </a:r>
          </a:p>
          <a:p>
            <a:pPr marL="117475" indent="-228600">
              <a:lnSpc>
                <a:spcPct val="90000"/>
              </a:lnSpc>
              <a:spcAft>
                <a:spcPts val="600"/>
              </a:spcAft>
              <a:buFont typeface="Arial" panose="020B0604020202020204" pitchFamily="34" charset="0"/>
              <a:buChar char="•"/>
            </a:pPr>
            <a:r>
              <a:rPr lang="en-US" sz="1600"/>
              <a:t>3 beds</a:t>
            </a:r>
          </a:p>
          <a:p>
            <a:pPr marL="117475" indent="-228600">
              <a:lnSpc>
                <a:spcPct val="90000"/>
              </a:lnSpc>
              <a:spcAft>
                <a:spcPts val="600"/>
              </a:spcAft>
              <a:buFont typeface="Arial" panose="020B0604020202020204" pitchFamily="34" charset="0"/>
              <a:buChar char="•"/>
            </a:pPr>
            <a:r>
              <a:rPr lang="en-US" sz="1600"/>
              <a:t>2 baths</a:t>
            </a:r>
          </a:p>
          <a:p>
            <a:pPr marL="117475" indent="-228600">
              <a:lnSpc>
                <a:spcPct val="90000"/>
              </a:lnSpc>
              <a:spcAft>
                <a:spcPts val="600"/>
              </a:spcAft>
              <a:buFont typeface="Arial" panose="020B0604020202020204" pitchFamily="34" charset="0"/>
              <a:buChar char="•"/>
            </a:pPr>
            <a:r>
              <a:rPr lang="en-US" sz="1600"/>
              <a:t>1,420 sqft</a:t>
            </a:r>
          </a:p>
          <a:p>
            <a:pPr marL="117475" indent="-228600">
              <a:lnSpc>
                <a:spcPct val="90000"/>
              </a:lnSpc>
              <a:spcAft>
                <a:spcPts val="600"/>
              </a:spcAft>
              <a:buFont typeface="Arial" panose="020B0604020202020204" pitchFamily="34" charset="0"/>
              <a:buChar char="•"/>
            </a:pPr>
            <a:r>
              <a:rPr lang="en-US" sz="1600"/>
              <a:t>44108 zip</a:t>
            </a:r>
          </a:p>
          <a:p>
            <a:pPr indent="-228600">
              <a:lnSpc>
                <a:spcPct val="90000"/>
              </a:lnSpc>
              <a:spcAft>
                <a:spcPts val="600"/>
              </a:spcAft>
              <a:buFont typeface="Arial" panose="020B0604020202020204" pitchFamily="34" charset="0"/>
              <a:buChar char="•"/>
            </a:pPr>
            <a:endParaRPr lang="en-US" sz="1600"/>
          </a:p>
        </p:txBody>
      </p:sp>
      <p:sp>
        <p:nvSpPr>
          <p:cNvPr id="5" name="Date Placeholder 4"/>
          <p:cNvSpPr>
            <a:spLocks noGrp="1"/>
          </p:cNvSpPr>
          <p:nvPr>
            <p:ph type="dt" sz="half" idx="10"/>
          </p:nvPr>
        </p:nvSpPr>
        <p:spPr>
          <a:xfrm>
            <a:off x="360759" y="6356350"/>
            <a:ext cx="2057400" cy="365125"/>
          </a:xfrm>
        </p:spPr>
        <p:txBody>
          <a:bodyPr vert="horz" lIns="91440" tIns="45720" rIns="91440" bIns="45720" rtlCol="0" anchor="ctr">
            <a:normAutofit/>
          </a:bodyPr>
          <a:lstStyle/>
          <a:p>
            <a:pPr>
              <a:spcAft>
                <a:spcPts val="600"/>
              </a:spcAft>
              <a:defRPr/>
            </a:pPr>
            <a:fld id="{9B19E99B-5349-415A-8E56-8E989211A366}" type="datetime1">
              <a:rPr lang="en-US" sz="1000">
                <a:solidFill>
                  <a:schemeClr val="tx1">
                    <a:lumMod val="75000"/>
                    <a:lumOff val="25000"/>
                  </a:schemeClr>
                </a:solidFill>
                <a:latin typeface="Calibri" panose="020F0502020204030204"/>
              </a:rPr>
              <a:pPr>
                <a:spcAft>
                  <a:spcPts val="600"/>
                </a:spcAft>
                <a:defRPr/>
              </a:pPr>
              <a:t>10/18/21</a:t>
            </a:fld>
            <a:endParaRPr lang="en-US" sz="1000">
              <a:solidFill>
                <a:schemeClr val="tx1">
                  <a:lumMod val="75000"/>
                  <a:lumOff val="25000"/>
                </a:schemeClr>
              </a:solidFill>
              <a:latin typeface="Calibri" panose="020F0502020204030204"/>
            </a:endParaRPr>
          </a:p>
        </p:txBody>
      </p:sp>
      <p:sp>
        <p:nvSpPr>
          <p:cNvPr id="8" name="Footer Placeholder 4"/>
          <p:cNvSpPr>
            <a:spLocks noGrp="1"/>
          </p:cNvSpPr>
          <p:nvPr>
            <p:ph type="ftr" sz="quarter" idx="3"/>
          </p:nvPr>
        </p:nvSpPr>
        <p:spPr>
          <a:xfrm>
            <a:off x="3028950" y="6356351"/>
            <a:ext cx="3086100" cy="365125"/>
          </a:xfrm>
        </p:spPr>
        <p:txBody>
          <a:bodyPr vert="horz" lIns="91440" tIns="45720" rIns="91440" bIns="45720" rtlCol="0" anchor="ctr">
            <a:normAutofit/>
          </a:bodyPr>
          <a:lstStyle/>
          <a:p>
            <a:pPr>
              <a:spcAft>
                <a:spcPts val="600"/>
              </a:spcAft>
              <a:defRPr/>
            </a:pPr>
            <a:r>
              <a:rPr lang="en-US" sz="1000" kern="1200">
                <a:solidFill>
                  <a:schemeClr val="tx1">
                    <a:lumMod val="75000"/>
                    <a:lumOff val="25000"/>
                  </a:schemeClr>
                </a:solidFill>
                <a:latin typeface="Calibri" panose="020F0502020204030204"/>
                <a:ea typeface="+mn-ea"/>
                <a:cs typeface="+mn-cs"/>
              </a:rPr>
              <a:t>Kwartler CSCI E-96</a:t>
            </a:r>
          </a:p>
        </p:txBody>
      </p:sp>
      <p:sp>
        <p:nvSpPr>
          <p:cNvPr id="7" name="Slide Number Placeholder 6"/>
          <p:cNvSpPr>
            <a:spLocks noGrp="1"/>
          </p:cNvSpPr>
          <p:nvPr>
            <p:ph type="sldNum" sz="quarter" idx="12"/>
          </p:nvPr>
        </p:nvSpPr>
        <p:spPr>
          <a:xfrm>
            <a:off x="6648450" y="6356350"/>
            <a:ext cx="2057400" cy="365125"/>
          </a:xfrm>
        </p:spPr>
        <p:txBody>
          <a:bodyPr vert="horz" lIns="91440" tIns="45720" rIns="91440" bIns="45720" rtlCol="0" anchor="ctr">
            <a:normAutofit/>
          </a:bodyPr>
          <a:lstStyle/>
          <a:p>
            <a:pPr>
              <a:spcAft>
                <a:spcPts val="600"/>
              </a:spcAft>
              <a:defRPr/>
            </a:pPr>
            <a:r>
              <a:rPr lang="en-US" sz="1000">
                <a:solidFill>
                  <a:schemeClr val="tx1">
                    <a:lumMod val="75000"/>
                    <a:lumOff val="25000"/>
                  </a:schemeClr>
                </a:solidFill>
                <a:latin typeface="Calibri" panose="020F0502020204030204"/>
              </a:rPr>
              <a:t>14</a:t>
            </a:r>
          </a:p>
        </p:txBody>
      </p:sp>
    </p:spTree>
    <p:extLst>
      <p:ext uri="{BB962C8B-B14F-4D97-AF65-F5344CB8AC3E}">
        <p14:creationId xmlns:p14="http://schemas.microsoft.com/office/powerpoint/2010/main" val="2977488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1">
            <a:extLst>
              <a:ext uri="{FF2B5EF4-FFF2-40B4-BE49-F238E27FC236}">
                <a16:creationId xmlns:a16="http://schemas.microsoft.com/office/drawing/2014/main" id="{A254D376-7060-4491-9779-FC35E62F3F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8B6B88-FE04-A041-ADDA-A6F50EC568BE}"/>
              </a:ext>
            </a:extLst>
          </p:cNvPr>
          <p:cNvSpPr>
            <a:spLocks noGrp="1"/>
          </p:cNvSpPr>
          <p:nvPr>
            <p:ph type="title"/>
          </p:nvPr>
        </p:nvSpPr>
        <p:spPr>
          <a:xfrm>
            <a:off x="628650" y="5186423"/>
            <a:ext cx="7886700" cy="1114382"/>
          </a:xfrm>
        </p:spPr>
        <p:txBody>
          <a:bodyPr vert="horz" lIns="91440" tIns="45720" rIns="91440" bIns="45720" rtlCol="0" anchor="ctr">
            <a:normAutofit/>
          </a:bodyPr>
          <a:lstStyle/>
          <a:p>
            <a:pPr algn="ctr" defTabSz="914400"/>
            <a:r>
              <a:rPr lang="en-US" sz="4500"/>
              <a:t>Example West Side House</a:t>
            </a:r>
          </a:p>
        </p:txBody>
      </p:sp>
      <p:pic>
        <p:nvPicPr>
          <p:cNvPr id="7" name="Picture 6">
            <a:extLst>
              <a:ext uri="{FF2B5EF4-FFF2-40B4-BE49-F238E27FC236}">
                <a16:creationId xmlns:a16="http://schemas.microsoft.com/office/drawing/2014/main" id="{D4915DE5-8A73-CB44-B727-FCC3EAEF7504}"/>
              </a:ext>
            </a:extLst>
          </p:cNvPr>
          <p:cNvPicPr>
            <a:picLocks noChangeAspect="1"/>
          </p:cNvPicPr>
          <p:nvPr/>
        </p:nvPicPr>
        <p:blipFill rotWithShape="1">
          <a:blip r:embed="rId2"/>
          <a:srcRect l="7405" r="10086" b="2"/>
          <a:stretch/>
        </p:blipFill>
        <p:spPr>
          <a:xfrm>
            <a:off x="20" y="10"/>
            <a:ext cx="9143980" cy="5014697"/>
          </a:xfrm>
          <a:prstGeom prst="rect">
            <a:avLst/>
          </a:prstGeom>
        </p:spPr>
      </p:pic>
      <p:sp>
        <p:nvSpPr>
          <p:cNvPr id="4" name="Date Placeholder 3">
            <a:extLst>
              <a:ext uri="{FF2B5EF4-FFF2-40B4-BE49-F238E27FC236}">
                <a16:creationId xmlns:a16="http://schemas.microsoft.com/office/drawing/2014/main" id="{32517E6D-10ED-7941-A629-9439D184EE52}"/>
              </a:ext>
            </a:extLst>
          </p:cNvPr>
          <p:cNvSpPr>
            <a:spLocks noGrp="1"/>
          </p:cNvSpPr>
          <p:nvPr>
            <p:ph type="dt" sz="half" idx="10"/>
          </p:nvPr>
        </p:nvSpPr>
        <p:spPr>
          <a:xfrm>
            <a:off x="628650" y="6356350"/>
            <a:ext cx="2057400" cy="365125"/>
          </a:xfrm>
        </p:spPr>
        <p:txBody>
          <a:bodyPr vert="horz" lIns="91440" tIns="45720" rIns="91440" bIns="45720" rtlCol="0" anchor="ctr">
            <a:normAutofit/>
          </a:bodyPr>
          <a:lstStyle/>
          <a:p>
            <a:pPr defTabSz="457200">
              <a:spcAft>
                <a:spcPts val="600"/>
              </a:spcAft>
            </a:pPr>
            <a:fld id="{D753EFC8-4232-4598-94F6-94C0EBAFC469}" type="datetime1">
              <a:rPr lang="en-US" sz="1200" smtClean="0"/>
              <a:pPr defTabSz="457200">
                <a:spcAft>
                  <a:spcPts val="600"/>
                </a:spcAft>
              </a:pPr>
              <a:t>10/18/21</a:t>
            </a:fld>
            <a:endParaRPr lang="en-US" sz="1200"/>
          </a:p>
        </p:txBody>
      </p:sp>
      <p:sp>
        <p:nvSpPr>
          <p:cNvPr id="6" name="Footer Placeholder 5">
            <a:extLst>
              <a:ext uri="{FF2B5EF4-FFF2-40B4-BE49-F238E27FC236}">
                <a16:creationId xmlns:a16="http://schemas.microsoft.com/office/drawing/2014/main" id="{8FD8F764-BF8B-CE47-9584-B6A23443EF24}"/>
              </a:ext>
            </a:extLst>
          </p:cNvPr>
          <p:cNvSpPr>
            <a:spLocks noGrp="1"/>
          </p:cNvSpPr>
          <p:nvPr>
            <p:ph type="ftr" sz="quarter" idx="3"/>
          </p:nvPr>
        </p:nvSpPr>
        <p:spPr>
          <a:xfrm>
            <a:off x="3028950" y="6356350"/>
            <a:ext cx="3086100" cy="365125"/>
          </a:xfrm>
        </p:spPr>
        <p:txBody>
          <a:bodyPr vert="horz" lIns="91440" tIns="45720" rIns="91440" bIns="45720" rtlCol="0" anchor="ctr">
            <a:normAutofit/>
          </a:bodyPr>
          <a:lstStyle/>
          <a:p>
            <a:pPr defTabSz="457200">
              <a:spcAft>
                <a:spcPts val="600"/>
              </a:spcAft>
            </a:pPr>
            <a:r>
              <a:rPr lang="en-US" sz="1200" kern="1200">
                <a:solidFill>
                  <a:schemeClr val="tx1">
                    <a:tint val="75000"/>
                  </a:schemeClr>
                </a:solidFill>
                <a:latin typeface="+mn-lt"/>
                <a:ea typeface="+mn-ea"/>
                <a:cs typeface="+mn-cs"/>
              </a:rPr>
              <a:t>Kwartler CSCI E-96</a:t>
            </a:r>
          </a:p>
        </p:txBody>
      </p:sp>
      <p:sp>
        <p:nvSpPr>
          <p:cNvPr id="5" name="Slide Number Placeholder 4">
            <a:extLst>
              <a:ext uri="{FF2B5EF4-FFF2-40B4-BE49-F238E27FC236}">
                <a16:creationId xmlns:a16="http://schemas.microsoft.com/office/drawing/2014/main" id="{0F28C8F3-B9B3-DA49-86E8-583F090FB688}"/>
              </a:ext>
            </a:extLst>
          </p:cNvPr>
          <p:cNvSpPr>
            <a:spLocks noGrp="1"/>
          </p:cNvSpPr>
          <p:nvPr>
            <p:ph type="sldNum" sz="quarter" idx="12"/>
          </p:nvPr>
        </p:nvSpPr>
        <p:spPr>
          <a:xfrm>
            <a:off x="6457950" y="6356350"/>
            <a:ext cx="2057400" cy="365125"/>
          </a:xfrm>
        </p:spPr>
        <p:txBody>
          <a:bodyPr vert="horz" lIns="91440" tIns="45720" rIns="91440" bIns="45720" rtlCol="0" anchor="ctr">
            <a:normAutofit/>
          </a:bodyPr>
          <a:lstStyle/>
          <a:p>
            <a:pPr defTabSz="457200">
              <a:spcAft>
                <a:spcPts val="600"/>
              </a:spcAft>
            </a:pPr>
            <a:fld id="{37290FF7-652B-4475-AEAB-8B1A5D23AE09}" type="slidenum">
              <a:rPr lang="en-US" sz="1200" smtClean="0"/>
              <a:pPr defTabSz="457200">
                <a:spcAft>
                  <a:spcPts val="600"/>
                </a:spcAft>
              </a:pPr>
              <a:t>8</a:t>
            </a:fld>
            <a:endParaRPr lang="en-US" sz="1200"/>
          </a:p>
        </p:txBody>
      </p:sp>
    </p:spTree>
    <p:extLst>
      <p:ext uri="{BB962C8B-B14F-4D97-AF65-F5344CB8AC3E}">
        <p14:creationId xmlns:p14="http://schemas.microsoft.com/office/powerpoint/2010/main" val="36342470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t>Collected a small data set comparing East Cleveland to West.</a:t>
            </a:r>
          </a:p>
        </p:txBody>
      </p:sp>
      <p:sp>
        <p:nvSpPr>
          <p:cNvPr id="4" name="Text Placeholder 3"/>
          <p:cNvSpPr>
            <a:spLocks noGrp="1"/>
          </p:cNvSpPr>
          <p:nvPr>
            <p:ph type="body" idx="1"/>
          </p:nvPr>
        </p:nvSpPr>
        <p:spPr>
          <a:xfrm>
            <a:off x="457200" y="1256827"/>
            <a:ext cx="3868340" cy="427065"/>
          </a:xfrm>
        </p:spPr>
        <p:txBody>
          <a:bodyPr/>
          <a:lstStyle/>
          <a:p>
            <a:r>
              <a:rPr lang="en-US" dirty="0"/>
              <a:t>West Cleveland</a:t>
            </a:r>
          </a:p>
        </p:txBody>
      </p:sp>
      <p:graphicFrame>
        <p:nvGraphicFramePr>
          <p:cNvPr id="8" name="Content Placeholder 7"/>
          <p:cNvGraphicFramePr>
            <a:graphicFrameLocks noGrp="1"/>
          </p:cNvGraphicFramePr>
          <p:nvPr>
            <p:ph sz="half" idx="2"/>
            <p:extLst>
              <p:ext uri="{D42A27DB-BD31-4B8C-83A1-F6EECF244321}">
                <p14:modId xmlns:p14="http://schemas.microsoft.com/office/powerpoint/2010/main" val="3279992848"/>
              </p:ext>
            </p:extLst>
          </p:nvPr>
        </p:nvGraphicFramePr>
        <p:xfrm>
          <a:off x="457200" y="1728156"/>
          <a:ext cx="3232152" cy="3708400"/>
        </p:xfrm>
        <a:graphic>
          <a:graphicData uri="http://schemas.openxmlformats.org/drawingml/2006/table">
            <a:tbl>
              <a:tblPr firstRow="1" bandRow="1">
                <a:tableStyleId>{5C22544A-7EE6-4342-B048-85BDC9FD1C3A}</a:tableStyleId>
              </a:tblPr>
              <a:tblGrid>
                <a:gridCol w="808038">
                  <a:extLst>
                    <a:ext uri="{9D8B030D-6E8A-4147-A177-3AD203B41FA5}">
                      <a16:colId xmlns:a16="http://schemas.microsoft.com/office/drawing/2014/main" val="20000"/>
                    </a:ext>
                  </a:extLst>
                </a:gridCol>
                <a:gridCol w="808038">
                  <a:extLst>
                    <a:ext uri="{9D8B030D-6E8A-4147-A177-3AD203B41FA5}">
                      <a16:colId xmlns:a16="http://schemas.microsoft.com/office/drawing/2014/main" val="20001"/>
                    </a:ext>
                  </a:extLst>
                </a:gridCol>
                <a:gridCol w="808038">
                  <a:extLst>
                    <a:ext uri="{9D8B030D-6E8A-4147-A177-3AD203B41FA5}">
                      <a16:colId xmlns:a16="http://schemas.microsoft.com/office/drawing/2014/main" val="20002"/>
                    </a:ext>
                  </a:extLst>
                </a:gridCol>
                <a:gridCol w="808038">
                  <a:extLst>
                    <a:ext uri="{9D8B030D-6E8A-4147-A177-3AD203B41FA5}">
                      <a16:colId xmlns:a16="http://schemas.microsoft.com/office/drawing/2014/main" val="20004"/>
                    </a:ext>
                  </a:extLst>
                </a:gridCol>
              </a:tblGrid>
              <a:tr h="370840">
                <a:tc>
                  <a:txBody>
                    <a:bodyPr/>
                    <a:lstStyle/>
                    <a:p>
                      <a:r>
                        <a:rPr lang="en-US" sz="1400" dirty="0"/>
                        <a:t>Beds</a:t>
                      </a:r>
                    </a:p>
                  </a:txBody>
                  <a:tcPr/>
                </a:tc>
                <a:tc>
                  <a:txBody>
                    <a:bodyPr/>
                    <a:lstStyle/>
                    <a:p>
                      <a:r>
                        <a:rPr lang="en-US" sz="1400" dirty="0"/>
                        <a:t>Bath</a:t>
                      </a:r>
                    </a:p>
                  </a:txBody>
                  <a:tcPr/>
                </a:tc>
                <a:tc>
                  <a:txBody>
                    <a:bodyPr/>
                    <a:lstStyle/>
                    <a:p>
                      <a:r>
                        <a:rPr lang="en-US" sz="1400" dirty="0" err="1"/>
                        <a:t>SqFt</a:t>
                      </a:r>
                      <a:endParaRPr lang="en-US" sz="1400" dirty="0"/>
                    </a:p>
                  </a:txBody>
                  <a:tcPr/>
                </a:tc>
                <a:tc>
                  <a:txBody>
                    <a:bodyPr/>
                    <a:lstStyle/>
                    <a:p>
                      <a:r>
                        <a:rPr lang="en-US" sz="1400" dirty="0"/>
                        <a:t>Price</a:t>
                      </a:r>
                    </a:p>
                  </a:txBody>
                  <a:tcPr/>
                </a:tc>
                <a:extLst>
                  <a:ext uri="{0D108BD9-81ED-4DB2-BD59-A6C34878D82A}">
                    <a16:rowId xmlns:a16="http://schemas.microsoft.com/office/drawing/2014/main" val="10000"/>
                  </a:ext>
                </a:extLst>
              </a:tr>
              <a:tr h="370840">
                <a:tc>
                  <a:txBody>
                    <a:bodyPr/>
                    <a:lstStyle/>
                    <a:p>
                      <a:r>
                        <a:rPr lang="en-US" sz="1400" dirty="0"/>
                        <a:t>4</a:t>
                      </a:r>
                    </a:p>
                  </a:txBody>
                  <a:tcPr/>
                </a:tc>
                <a:tc>
                  <a:txBody>
                    <a:bodyPr/>
                    <a:lstStyle/>
                    <a:p>
                      <a:r>
                        <a:rPr lang="en-US" sz="1400" dirty="0"/>
                        <a:t>4.5</a:t>
                      </a:r>
                    </a:p>
                  </a:txBody>
                  <a:tcPr/>
                </a:tc>
                <a:tc>
                  <a:txBody>
                    <a:bodyPr/>
                    <a:lstStyle/>
                    <a:p>
                      <a:r>
                        <a:rPr lang="en-US" sz="1400" dirty="0"/>
                        <a:t>4110</a:t>
                      </a:r>
                    </a:p>
                  </a:txBody>
                  <a:tcPr/>
                </a:tc>
                <a:tc>
                  <a:txBody>
                    <a:bodyPr/>
                    <a:lstStyle/>
                    <a:p>
                      <a:r>
                        <a:rPr lang="en-US" sz="1400" dirty="0"/>
                        <a:t>1.175M</a:t>
                      </a:r>
                    </a:p>
                  </a:txBody>
                  <a:tcPr/>
                </a:tc>
                <a:extLst>
                  <a:ext uri="{0D108BD9-81ED-4DB2-BD59-A6C34878D82A}">
                    <a16:rowId xmlns:a16="http://schemas.microsoft.com/office/drawing/2014/main" val="10001"/>
                  </a:ext>
                </a:extLst>
              </a:tr>
              <a:tr h="370840">
                <a:tc>
                  <a:txBody>
                    <a:bodyPr/>
                    <a:lstStyle/>
                    <a:p>
                      <a:r>
                        <a:rPr lang="en-US" sz="1400" dirty="0"/>
                        <a:t>5</a:t>
                      </a:r>
                    </a:p>
                  </a:txBody>
                  <a:tcPr/>
                </a:tc>
                <a:tc>
                  <a:txBody>
                    <a:bodyPr/>
                    <a:lstStyle/>
                    <a:p>
                      <a:r>
                        <a:rPr lang="en-US" sz="1400" dirty="0"/>
                        <a:t>1.75</a:t>
                      </a:r>
                    </a:p>
                  </a:txBody>
                  <a:tcPr/>
                </a:tc>
                <a:tc>
                  <a:txBody>
                    <a:bodyPr/>
                    <a:lstStyle/>
                    <a:p>
                      <a:r>
                        <a:rPr lang="en-US" sz="1400" dirty="0"/>
                        <a:t>1616</a:t>
                      </a:r>
                    </a:p>
                  </a:txBody>
                  <a:tcPr/>
                </a:tc>
                <a:tc>
                  <a:txBody>
                    <a:bodyPr/>
                    <a:lstStyle/>
                    <a:p>
                      <a:r>
                        <a:rPr lang="en-US" sz="1400" dirty="0"/>
                        <a:t>$155K</a:t>
                      </a:r>
                    </a:p>
                  </a:txBody>
                  <a:tcPr/>
                </a:tc>
                <a:extLst>
                  <a:ext uri="{0D108BD9-81ED-4DB2-BD59-A6C34878D82A}">
                    <a16:rowId xmlns:a16="http://schemas.microsoft.com/office/drawing/2014/main" val="10002"/>
                  </a:ext>
                </a:extLst>
              </a:tr>
              <a:tr h="370840">
                <a:tc>
                  <a:txBody>
                    <a:bodyPr/>
                    <a:lstStyle/>
                    <a:p>
                      <a:r>
                        <a:rPr lang="en-US" sz="1400" dirty="0"/>
                        <a:t>4</a:t>
                      </a:r>
                    </a:p>
                  </a:txBody>
                  <a:tcPr/>
                </a:tc>
                <a:tc>
                  <a:txBody>
                    <a:bodyPr/>
                    <a:lstStyle/>
                    <a:p>
                      <a:r>
                        <a:rPr lang="en-US" sz="1400" dirty="0"/>
                        <a:t>2</a:t>
                      </a:r>
                    </a:p>
                  </a:txBody>
                  <a:tcPr/>
                </a:tc>
                <a:tc>
                  <a:txBody>
                    <a:bodyPr/>
                    <a:lstStyle/>
                    <a:p>
                      <a:r>
                        <a:rPr lang="en-US" sz="1400" dirty="0"/>
                        <a:t>1480</a:t>
                      </a:r>
                    </a:p>
                  </a:txBody>
                  <a:tcPr/>
                </a:tc>
                <a:tc>
                  <a:txBody>
                    <a:bodyPr/>
                    <a:lstStyle/>
                    <a:p>
                      <a:r>
                        <a:rPr lang="en-US" sz="1400" dirty="0"/>
                        <a:t>$64K</a:t>
                      </a:r>
                    </a:p>
                  </a:txBody>
                  <a:tcPr/>
                </a:tc>
                <a:extLst>
                  <a:ext uri="{0D108BD9-81ED-4DB2-BD59-A6C34878D82A}">
                    <a16:rowId xmlns:a16="http://schemas.microsoft.com/office/drawing/2014/main" val="10003"/>
                  </a:ext>
                </a:extLst>
              </a:tr>
              <a:tr h="370840">
                <a:tc>
                  <a:txBody>
                    <a:bodyPr/>
                    <a:lstStyle/>
                    <a:p>
                      <a:r>
                        <a:rPr lang="en-US" sz="1400" dirty="0"/>
                        <a:t>4</a:t>
                      </a:r>
                    </a:p>
                  </a:txBody>
                  <a:tcPr/>
                </a:tc>
                <a:tc>
                  <a:txBody>
                    <a:bodyPr/>
                    <a:lstStyle/>
                    <a:p>
                      <a:r>
                        <a:rPr lang="en-US" sz="1400" dirty="0"/>
                        <a:t>4</a:t>
                      </a:r>
                    </a:p>
                  </a:txBody>
                  <a:tcPr/>
                </a:tc>
                <a:tc>
                  <a:txBody>
                    <a:bodyPr/>
                    <a:lstStyle/>
                    <a:p>
                      <a:r>
                        <a:rPr lang="en-US" sz="1400" dirty="0"/>
                        <a:t>2640</a:t>
                      </a:r>
                    </a:p>
                  </a:txBody>
                  <a:tcPr/>
                </a:tc>
                <a:tc>
                  <a:txBody>
                    <a:bodyPr/>
                    <a:lstStyle/>
                    <a:p>
                      <a:r>
                        <a:rPr lang="en-US" sz="1400" dirty="0"/>
                        <a:t>$279K</a:t>
                      </a:r>
                    </a:p>
                  </a:txBody>
                  <a:tcPr/>
                </a:tc>
                <a:extLst>
                  <a:ext uri="{0D108BD9-81ED-4DB2-BD59-A6C34878D82A}">
                    <a16:rowId xmlns:a16="http://schemas.microsoft.com/office/drawing/2014/main" val="10004"/>
                  </a:ext>
                </a:extLst>
              </a:tr>
              <a:tr h="370840">
                <a:tc>
                  <a:txBody>
                    <a:bodyPr/>
                    <a:lstStyle/>
                    <a:p>
                      <a:r>
                        <a:rPr lang="en-US" sz="1400" dirty="0"/>
                        <a:t>5</a:t>
                      </a:r>
                    </a:p>
                  </a:txBody>
                  <a:tcPr/>
                </a:tc>
                <a:tc>
                  <a:txBody>
                    <a:bodyPr/>
                    <a:lstStyle/>
                    <a:p>
                      <a:r>
                        <a:rPr lang="en-US" sz="1400" dirty="0"/>
                        <a:t>5</a:t>
                      </a:r>
                    </a:p>
                  </a:txBody>
                  <a:tcPr/>
                </a:tc>
                <a:tc>
                  <a:txBody>
                    <a:bodyPr/>
                    <a:lstStyle/>
                    <a:p>
                      <a:r>
                        <a:rPr lang="en-US" sz="1400" dirty="0"/>
                        <a:t>4175</a:t>
                      </a:r>
                    </a:p>
                  </a:txBody>
                  <a:tcPr/>
                </a:tc>
                <a:tc>
                  <a:txBody>
                    <a:bodyPr/>
                    <a:lstStyle/>
                    <a:p>
                      <a:r>
                        <a:rPr lang="en-US" sz="1400" dirty="0"/>
                        <a:t>$525K</a:t>
                      </a:r>
                    </a:p>
                  </a:txBody>
                  <a:tcPr/>
                </a:tc>
                <a:extLst>
                  <a:ext uri="{0D108BD9-81ED-4DB2-BD59-A6C34878D82A}">
                    <a16:rowId xmlns:a16="http://schemas.microsoft.com/office/drawing/2014/main" val="10005"/>
                  </a:ext>
                </a:extLst>
              </a:tr>
              <a:tr h="370840">
                <a:tc>
                  <a:txBody>
                    <a:bodyPr/>
                    <a:lstStyle/>
                    <a:p>
                      <a:r>
                        <a:rPr lang="en-US" sz="1400" dirty="0"/>
                        <a:t>5</a:t>
                      </a:r>
                    </a:p>
                  </a:txBody>
                  <a:tcPr/>
                </a:tc>
                <a:tc>
                  <a:txBody>
                    <a:bodyPr/>
                    <a:lstStyle/>
                    <a:p>
                      <a:r>
                        <a:rPr lang="en-US" sz="1400" dirty="0"/>
                        <a:t>2.5</a:t>
                      </a:r>
                    </a:p>
                  </a:txBody>
                  <a:tcPr/>
                </a:tc>
                <a:tc>
                  <a:txBody>
                    <a:bodyPr/>
                    <a:lstStyle/>
                    <a:p>
                      <a:r>
                        <a:rPr lang="en-US" sz="1400" dirty="0"/>
                        <a:t>1702</a:t>
                      </a:r>
                    </a:p>
                  </a:txBody>
                  <a:tcPr/>
                </a:tc>
                <a:tc>
                  <a:txBody>
                    <a:bodyPr/>
                    <a:lstStyle/>
                    <a:p>
                      <a:r>
                        <a:rPr lang="en-US" sz="1400" dirty="0"/>
                        <a:t>$120K</a:t>
                      </a:r>
                    </a:p>
                  </a:txBody>
                  <a:tcPr/>
                </a:tc>
                <a:extLst>
                  <a:ext uri="{0D108BD9-81ED-4DB2-BD59-A6C34878D82A}">
                    <a16:rowId xmlns:a16="http://schemas.microsoft.com/office/drawing/2014/main" val="10006"/>
                  </a:ext>
                </a:extLst>
              </a:tr>
              <a:tr h="370840">
                <a:tc>
                  <a:txBody>
                    <a:bodyPr/>
                    <a:lstStyle/>
                    <a:p>
                      <a:r>
                        <a:rPr lang="en-US" sz="1400" dirty="0"/>
                        <a:t>3</a:t>
                      </a:r>
                    </a:p>
                  </a:txBody>
                  <a:tcPr/>
                </a:tc>
                <a:tc>
                  <a:txBody>
                    <a:bodyPr/>
                    <a:lstStyle/>
                    <a:p>
                      <a:r>
                        <a:rPr lang="en-US" sz="1400" dirty="0"/>
                        <a:t>1</a:t>
                      </a:r>
                    </a:p>
                  </a:txBody>
                  <a:tcPr/>
                </a:tc>
                <a:tc>
                  <a:txBody>
                    <a:bodyPr/>
                    <a:lstStyle/>
                    <a:p>
                      <a:r>
                        <a:rPr lang="en-US" sz="1400" dirty="0"/>
                        <a:t>1582</a:t>
                      </a:r>
                    </a:p>
                  </a:txBody>
                  <a:tcPr/>
                </a:tc>
                <a:tc>
                  <a:txBody>
                    <a:bodyPr/>
                    <a:lstStyle/>
                    <a:p>
                      <a:r>
                        <a:rPr lang="en-US" sz="1400" dirty="0"/>
                        <a:t>$103K</a:t>
                      </a:r>
                    </a:p>
                  </a:txBody>
                  <a:tcPr/>
                </a:tc>
                <a:extLst>
                  <a:ext uri="{0D108BD9-81ED-4DB2-BD59-A6C34878D82A}">
                    <a16:rowId xmlns:a16="http://schemas.microsoft.com/office/drawing/2014/main" val="10007"/>
                  </a:ext>
                </a:extLst>
              </a:tr>
              <a:tr h="370840">
                <a:tc>
                  <a:txBody>
                    <a:bodyPr/>
                    <a:lstStyle/>
                    <a:p>
                      <a:r>
                        <a:rPr lang="en-US" sz="1400" dirty="0"/>
                        <a:t>3</a:t>
                      </a:r>
                    </a:p>
                  </a:txBody>
                  <a:tcPr/>
                </a:tc>
                <a:tc>
                  <a:txBody>
                    <a:bodyPr/>
                    <a:lstStyle/>
                    <a:p>
                      <a:r>
                        <a:rPr lang="en-US" sz="1400" dirty="0"/>
                        <a:t>2</a:t>
                      </a:r>
                    </a:p>
                  </a:txBody>
                  <a:tcPr/>
                </a:tc>
                <a:tc>
                  <a:txBody>
                    <a:bodyPr/>
                    <a:lstStyle/>
                    <a:p>
                      <a:r>
                        <a:rPr lang="en-US" sz="1400" dirty="0"/>
                        <a:t>1292</a:t>
                      </a:r>
                    </a:p>
                  </a:txBody>
                  <a:tcPr/>
                </a:tc>
                <a:tc>
                  <a:txBody>
                    <a:bodyPr/>
                    <a:lstStyle/>
                    <a:p>
                      <a:r>
                        <a:rPr lang="en-US" sz="1400" dirty="0"/>
                        <a:t>$100K</a:t>
                      </a:r>
                    </a:p>
                  </a:txBody>
                  <a:tcPr/>
                </a:tc>
                <a:extLst>
                  <a:ext uri="{0D108BD9-81ED-4DB2-BD59-A6C34878D82A}">
                    <a16:rowId xmlns:a16="http://schemas.microsoft.com/office/drawing/2014/main" val="10008"/>
                  </a:ext>
                </a:extLst>
              </a:tr>
              <a:tr h="370840">
                <a:tc>
                  <a:txBody>
                    <a:bodyPr/>
                    <a:lstStyle/>
                    <a:p>
                      <a:r>
                        <a:rPr lang="en-US" sz="1400" dirty="0"/>
                        <a:t>3</a:t>
                      </a:r>
                    </a:p>
                  </a:txBody>
                  <a:tcPr/>
                </a:tc>
                <a:tc>
                  <a:txBody>
                    <a:bodyPr/>
                    <a:lstStyle/>
                    <a:p>
                      <a:r>
                        <a:rPr lang="en-US" sz="1400" dirty="0"/>
                        <a:t>3</a:t>
                      </a:r>
                    </a:p>
                  </a:txBody>
                  <a:tcPr/>
                </a:tc>
                <a:tc>
                  <a:txBody>
                    <a:bodyPr/>
                    <a:lstStyle/>
                    <a:p>
                      <a:r>
                        <a:rPr lang="en-US" sz="1400" dirty="0"/>
                        <a:t>1780</a:t>
                      </a:r>
                    </a:p>
                  </a:txBody>
                  <a:tcPr/>
                </a:tc>
                <a:tc>
                  <a:txBody>
                    <a:bodyPr/>
                    <a:lstStyle/>
                    <a:p>
                      <a:r>
                        <a:rPr lang="en-US" sz="1400" dirty="0"/>
                        <a:t>$159K</a:t>
                      </a:r>
                    </a:p>
                  </a:txBody>
                  <a:tcPr/>
                </a:tc>
                <a:extLst>
                  <a:ext uri="{0D108BD9-81ED-4DB2-BD59-A6C34878D82A}">
                    <a16:rowId xmlns:a16="http://schemas.microsoft.com/office/drawing/2014/main" val="10009"/>
                  </a:ext>
                </a:extLst>
              </a:tr>
            </a:tbl>
          </a:graphicData>
        </a:graphic>
      </p:graphicFrame>
      <p:sp>
        <p:nvSpPr>
          <p:cNvPr id="6" name="Text Placeholder 5"/>
          <p:cNvSpPr>
            <a:spLocks noGrp="1"/>
          </p:cNvSpPr>
          <p:nvPr>
            <p:ph type="body" sz="quarter" idx="3"/>
          </p:nvPr>
        </p:nvSpPr>
        <p:spPr>
          <a:xfrm>
            <a:off x="4645025" y="1256826"/>
            <a:ext cx="3887391" cy="427066"/>
          </a:xfrm>
        </p:spPr>
        <p:txBody>
          <a:bodyPr/>
          <a:lstStyle/>
          <a:p>
            <a:r>
              <a:rPr lang="en-US" dirty="0"/>
              <a:t>East Cleveland</a:t>
            </a:r>
          </a:p>
        </p:txBody>
      </p:sp>
      <p:graphicFrame>
        <p:nvGraphicFramePr>
          <p:cNvPr id="9" name="Content Placeholder 8"/>
          <p:cNvGraphicFramePr>
            <a:graphicFrameLocks noGrp="1"/>
          </p:cNvGraphicFramePr>
          <p:nvPr>
            <p:ph sz="quarter" idx="4"/>
            <p:extLst>
              <p:ext uri="{D42A27DB-BD31-4B8C-83A1-F6EECF244321}">
                <p14:modId xmlns:p14="http://schemas.microsoft.com/office/powerpoint/2010/main" val="202273066"/>
              </p:ext>
            </p:extLst>
          </p:nvPr>
        </p:nvGraphicFramePr>
        <p:xfrm>
          <a:off x="4645025" y="1728156"/>
          <a:ext cx="3233420" cy="3708400"/>
        </p:xfrm>
        <a:graphic>
          <a:graphicData uri="http://schemas.openxmlformats.org/drawingml/2006/table">
            <a:tbl>
              <a:tblPr firstRow="1" bandRow="1">
                <a:tableStyleId>{5C22544A-7EE6-4342-B048-85BDC9FD1C3A}</a:tableStyleId>
              </a:tblPr>
              <a:tblGrid>
                <a:gridCol w="808355">
                  <a:extLst>
                    <a:ext uri="{9D8B030D-6E8A-4147-A177-3AD203B41FA5}">
                      <a16:colId xmlns:a16="http://schemas.microsoft.com/office/drawing/2014/main" val="20000"/>
                    </a:ext>
                  </a:extLst>
                </a:gridCol>
                <a:gridCol w="808355">
                  <a:extLst>
                    <a:ext uri="{9D8B030D-6E8A-4147-A177-3AD203B41FA5}">
                      <a16:colId xmlns:a16="http://schemas.microsoft.com/office/drawing/2014/main" val="20001"/>
                    </a:ext>
                  </a:extLst>
                </a:gridCol>
                <a:gridCol w="808355">
                  <a:extLst>
                    <a:ext uri="{9D8B030D-6E8A-4147-A177-3AD203B41FA5}">
                      <a16:colId xmlns:a16="http://schemas.microsoft.com/office/drawing/2014/main" val="20002"/>
                    </a:ext>
                  </a:extLst>
                </a:gridCol>
                <a:gridCol w="808355">
                  <a:extLst>
                    <a:ext uri="{9D8B030D-6E8A-4147-A177-3AD203B41FA5}">
                      <a16:colId xmlns:a16="http://schemas.microsoft.com/office/drawing/2014/main" val="20004"/>
                    </a:ext>
                  </a:extLst>
                </a:gridCol>
              </a:tblGrid>
              <a:tr h="370840">
                <a:tc>
                  <a:txBody>
                    <a:bodyPr/>
                    <a:lstStyle/>
                    <a:p>
                      <a:r>
                        <a:rPr lang="en-US" sz="1600" dirty="0"/>
                        <a:t>Beds</a:t>
                      </a:r>
                    </a:p>
                  </a:txBody>
                  <a:tcPr/>
                </a:tc>
                <a:tc>
                  <a:txBody>
                    <a:bodyPr/>
                    <a:lstStyle/>
                    <a:p>
                      <a:r>
                        <a:rPr lang="en-US" sz="1600" dirty="0"/>
                        <a:t>Bath</a:t>
                      </a:r>
                    </a:p>
                  </a:txBody>
                  <a:tcPr/>
                </a:tc>
                <a:tc>
                  <a:txBody>
                    <a:bodyPr/>
                    <a:lstStyle/>
                    <a:p>
                      <a:r>
                        <a:rPr lang="en-US" sz="1600" dirty="0" err="1"/>
                        <a:t>SqFt</a:t>
                      </a:r>
                      <a:endParaRPr lang="en-US" sz="1600" dirty="0"/>
                    </a:p>
                  </a:txBody>
                  <a:tcPr/>
                </a:tc>
                <a:tc>
                  <a:txBody>
                    <a:bodyPr/>
                    <a:lstStyle/>
                    <a:p>
                      <a:r>
                        <a:rPr lang="en-US" sz="1600" dirty="0"/>
                        <a:t>Price</a:t>
                      </a:r>
                    </a:p>
                  </a:txBody>
                  <a:tcPr/>
                </a:tc>
                <a:extLst>
                  <a:ext uri="{0D108BD9-81ED-4DB2-BD59-A6C34878D82A}">
                    <a16:rowId xmlns:a16="http://schemas.microsoft.com/office/drawing/2014/main" val="10000"/>
                  </a:ext>
                </a:extLst>
              </a:tr>
              <a:tr h="370840">
                <a:tc>
                  <a:txBody>
                    <a:bodyPr/>
                    <a:lstStyle/>
                    <a:p>
                      <a:r>
                        <a:rPr lang="en-US" sz="1600" dirty="0"/>
                        <a:t>3</a:t>
                      </a:r>
                    </a:p>
                  </a:txBody>
                  <a:tcPr/>
                </a:tc>
                <a:tc>
                  <a:txBody>
                    <a:bodyPr/>
                    <a:lstStyle/>
                    <a:p>
                      <a:r>
                        <a:rPr lang="en-US" sz="1600" dirty="0"/>
                        <a:t>1</a:t>
                      </a:r>
                    </a:p>
                  </a:txBody>
                  <a:tcPr/>
                </a:tc>
                <a:tc>
                  <a:txBody>
                    <a:bodyPr/>
                    <a:lstStyle/>
                    <a:p>
                      <a:r>
                        <a:rPr lang="en-US" sz="1600" dirty="0"/>
                        <a:t>1181</a:t>
                      </a:r>
                    </a:p>
                  </a:txBody>
                  <a:tcPr/>
                </a:tc>
                <a:tc>
                  <a:txBody>
                    <a:bodyPr/>
                    <a:lstStyle/>
                    <a:p>
                      <a:r>
                        <a:rPr lang="en-US" sz="1600" dirty="0"/>
                        <a:t>$65K</a:t>
                      </a:r>
                    </a:p>
                  </a:txBody>
                  <a:tcPr/>
                </a:tc>
                <a:extLst>
                  <a:ext uri="{0D108BD9-81ED-4DB2-BD59-A6C34878D82A}">
                    <a16:rowId xmlns:a16="http://schemas.microsoft.com/office/drawing/2014/main" val="10001"/>
                  </a:ext>
                </a:extLst>
              </a:tr>
              <a:tr h="370840">
                <a:tc>
                  <a:txBody>
                    <a:bodyPr/>
                    <a:lstStyle/>
                    <a:p>
                      <a:r>
                        <a:rPr lang="en-US" sz="1600" dirty="0"/>
                        <a:t>3</a:t>
                      </a:r>
                    </a:p>
                  </a:txBody>
                  <a:tcPr/>
                </a:tc>
                <a:tc>
                  <a:txBody>
                    <a:bodyPr/>
                    <a:lstStyle/>
                    <a:p>
                      <a:r>
                        <a:rPr lang="en-US" sz="1600" dirty="0"/>
                        <a:t>1.5</a:t>
                      </a:r>
                    </a:p>
                  </a:txBody>
                  <a:tcPr/>
                </a:tc>
                <a:tc>
                  <a:txBody>
                    <a:bodyPr/>
                    <a:lstStyle/>
                    <a:p>
                      <a:r>
                        <a:rPr lang="en-US" sz="1600" dirty="0"/>
                        <a:t>1391</a:t>
                      </a:r>
                    </a:p>
                  </a:txBody>
                  <a:tcPr/>
                </a:tc>
                <a:tc>
                  <a:txBody>
                    <a:bodyPr/>
                    <a:lstStyle/>
                    <a:p>
                      <a:r>
                        <a:rPr lang="en-US" sz="1600" dirty="0"/>
                        <a:t>$39K</a:t>
                      </a:r>
                    </a:p>
                  </a:txBody>
                  <a:tcPr/>
                </a:tc>
                <a:extLst>
                  <a:ext uri="{0D108BD9-81ED-4DB2-BD59-A6C34878D82A}">
                    <a16:rowId xmlns:a16="http://schemas.microsoft.com/office/drawing/2014/main" val="10002"/>
                  </a:ext>
                </a:extLst>
              </a:tr>
              <a:tr h="370840">
                <a:tc>
                  <a:txBody>
                    <a:bodyPr/>
                    <a:lstStyle/>
                    <a:p>
                      <a:r>
                        <a:rPr lang="en-US" sz="1600" dirty="0"/>
                        <a:t>4</a:t>
                      </a:r>
                    </a:p>
                  </a:txBody>
                  <a:tcPr/>
                </a:tc>
                <a:tc>
                  <a:txBody>
                    <a:bodyPr/>
                    <a:lstStyle/>
                    <a:p>
                      <a:r>
                        <a:rPr lang="en-US" sz="1600" dirty="0"/>
                        <a:t>1</a:t>
                      </a:r>
                    </a:p>
                  </a:txBody>
                  <a:tcPr/>
                </a:tc>
                <a:tc>
                  <a:txBody>
                    <a:bodyPr/>
                    <a:lstStyle/>
                    <a:p>
                      <a:r>
                        <a:rPr lang="en-US" sz="1600" dirty="0"/>
                        <a:t>1424</a:t>
                      </a:r>
                    </a:p>
                  </a:txBody>
                  <a:tcPr/>
                </a:tc>
                <a:tc>
                  <a:txBody>
                    <a:bodyPr/>
                    <a:lstStyle/>
                    <a:p>
                      <a:r>
                        <a:rPr lang="en-US" sz="1600" dirty="0"/>
                        <a:t>$39K</a:t>
                      </a:r>
                    </a:p>
                  </a:txBody>
                  <a:tcPr/>
                </a:tc>
                <a:extLst>
                  <a:ext uri="{0D108BD9-81ED-4DB2-BD59-A6C34878D82A}">
                    <a16:rowId xmlns:a16="http://schemas.microsoft.com/office/drawing/2014/main" val="10003"/>
                  </a:ext>
                </a:extLst>
              </a:tr>
              <a:tr h="370840">
                <a:tc>
                  <a:txBody>
                    <a:bodyPr/>
                    <a:lstStyle/>
                    <a:p>
                      <a:r>
                        <a:rPr lang="en-US" sz="1600" dirty="0"/>
                        <a:t>4</a:t>
                      </a:r>
                    </a:p>
                  </a:txBody>
                  <a:tcPr/>
                </a:tc>
                <a:tc>
                  <a:txBody>
                    <a:bodyPr/>
                    <a:lstStyle/>
                    <a:p>
                      <a:r>
                        <a:rPr lang="en-US" sz="1600" dirty="0"/>
                        <a:t>2</a:t>
                      </a:r>
                    </a:p>
                  </a:txBody>
                  <a:tcPr/>
                </a:tc>
                <a:tc>
                  <a:txBody>
                    <a:bodyPr/>
                    <a:lstStyle/>
                    <a:p>
                      <a:r>
                        <a:rPr lang="en-US" sz="1600" dirty="0"/>
                        <a:t>1895</a:t>
                      </a:r>
                    </a:p>
                  </a:txBody>
                  <a:tcPr/>
                </a:tc>
                <a:tc>
                  <a:txBody>
                    <a:bodyPr/>
                    <a:lstStyle/>
                    <a:p>
                      <a:r>
                        <a:rPr lang="en-US" sz="1600" dirty="0"/>
                        <a:t>$30K</a:t>
                      </a:r>
                    </a:p>
                  </a:txBody>
                  <a:tcPr/>
                </a:tc>
                <a:extLst>
                  <a:ext uri="{0D108BD9-81ED-4DB2-BD59-A6C34878D82A}">
                    <a16:rowId xmlns:a16="http://schemas.microsoft.com/office/drawing/2014/main" val="10004"/>
                  </a:ext>
                </a:extLst>
              </a:tr>
              <a:tr h="370840">
                <a:tc>
                  <a:txBody>
                    <a:bodyPr/>
                    <a:lstStyle/>
                    <a:p>
                      <a:r>
                        <a:rPr lang="en-US" sz="1600" dirty="0"/>
                        <a:t>5</a:t>
                      </a:r>
                    </a:p>
                  </a:txBody>
                  <a:tcPr/>
                </a:tc>
                <a:tc>
                  <a:txBody>
                    <a:bodyPr/>
                    <a:lstStyle/>
                    <a:p>
                      <a:r>
                        <a:rPr lang="en-US" sz="1600" dirty="0"/>
                        <a:t>1</a:t>
                      </a:r>
                    </a:p>
                  </a:txBody>
                  <a:tcPr/>
                </a:tc>
                <a:tc>
                  <a:txBody>
                    <a:bodyPr/>
                    <a:lstStyle/>
                    <a:p>
                      <a:r>
                        <a:rPr lang="en-US" sz="1600" dirty="0"/>
                        <a:t>1607</a:t>
                      </a:r>
                    </a:p>
                  </a:txBody>
                  <a:tcPr/>
                </a:tc>
                <a:tc>
                  <a:txBody>
                    <a:bodyPr/>
                    <a:lstStyle/>
                    <a:p>
                      <a:r>
                        <a:rPr lang="en-US" sz="1600" dirty="0"/>
                        <a:t>$50K</a:t>
                      </a:r>
                    </a:p>
                  </a:txBody>
                  <a:tcPr/>
                </a:tc>
                <a:extLst>
                  <a:ext uri="{0D108BD9-81ED-4DB2-BD59-A6C34878D82A}">
                    <a16:rowId xmlns:a16="http://schemas.microsoft.com/office/drawing/2014/main" val="10005"/>
                  </a:ext>
                </a:extLst>
              </a:tr>
              <a:tr h="370840">
                <a:tc>
                  <a:txBody>
                    <a:bodyPr/>
                    <a:lstStyle/>
                    <a:p>
                      <a:r>
                        <a:rPr lang="en-US" sz="1600" dirty="0"/>
                        <a:t>4</a:t>
                      </a:r>
                    </a:p>
                  </a:txBody>
                  <a:tcPr/>
                </a:tc>
                <a:tc>
                  <a:txBody>
                    <a:bodyPr/>
                    <a:lstStyle/>
                    <a:p>
                      <a:r>
                        <a:rPr lang="en-US" sz="1600" dirty="0"/>
                        <a:t>1</a:t>
                      </a:r>
                    </a:p>
                  </a:txBody>
                  <a:tcPr/>
                </a:tc>
                <a:tc>
                  <a:txBody>
                    <a:bodyPr/>
                    <a:lstStyle/>
                    <a:p>
                      <a:r>
                        <a:rPr lang="en-US" sz="1600" dirty="0"/>
                        <a:t>1312</a:t>
                      </a:r>
                    </a:p>
                  </a:txBody>
                  <a:tcPr/>
                </a:tc>
                <a:tc>
                  <a:txBody>
                    <a:bodyPr/>
                    <a:lstStyle/>
                    <a:p>
                      <a:r>
                        <a:rPr lang="en-US" sz="1600" dirty="0"/>
                        <a:t>$11K</a:t>
                      </a:r>
                    </a:p>
                  </a:txBody>
                  <a:tcPr/>
                </a:tc>
                <a:extLst>
                  <a:ext uri="{0D108BD9-81ED-4DB2-BD59-A6C34878D82A}">
                    <a16:rowId xmlns:a16="http://schemas.microsoft.com/office/drawing/2014/main" val="10006"/>
                  </a:ext>
                </a:extLst>
              </a:tr>
              <a:tr h="370840">
                <a:tc>
                  <a:txBody>
                    <a:bodyPr/>
                    <a:lstStyle/>
                    <a:p>
                      <a:r>
                        <a:rPr lang="en-US" sz="1600" dirty="0"/>
                        <a:t>3</a:t>
                      </a:r>
                    </a:p>
                  </a:txBody>
                  <a:tcPr/>
                </a:tc>
                <a:tc>
                  <a:txBody>
                    <a:bodyPr/>
                    <a:lstStyle/>
                    <a:p>
                      <a:r>
                        <a:rPr lang="en-US" sz="1600" dirty="0"/>
                        <a:t>1</a:t>
                      </a:r>
                    </a:p>
                  </a:txBody>
                  <a:tcPr/>
                </a:tc>
                <a:tc>
                  <a:txBody>
                    <a:bodyPr/>
                    <a:lstStyle/>
                    <a:p>
                      <a:r>
                        <a:rPr lang="en-US" sz="1600" dirty="0"/>
                        <a:t>1152</a:t>
                      </a:r>
                    </a:p>
                  </a:txBody>
                  <a:tcPr/>
                </a:tc>
                <a:tc>
                  <a:txBody>
                    <a:bodyPr/>
                    <a:lstStyle/>
                    <a:p>
                      <a:r>
                        <a:rPr lang="en-US" sz="1600" dirty="0"/>
                        <a:t>$5K</a:t>
                      </a:r>
                    </a:p>
                  </a:txBody>
                  <a:tcPr/>
                </a:tc>
                <a:extLst>
                  <a:ext uri="{0D108BD9-81ED-4DB2-BD59-A6C34878D82A}">
                    <a16:rowId xmlns:a16="http://schemas.microsoft.com/office/drawing/2014/main" val="10007"/>
                  </a:ext>
                </a:extLst>
              </a:tr>
              <a:tr h="370840">
                <a:tc>
                  <a:txBody>
                    <a:bodyPr/>
                    <a:lstStyle/>
                    <a:p>
                      <a:r>
                        <a:rPr lang="en-US" sz="1600" dirty="0"/>
                        <a:t>4</a:t>
                      </a:r>
                    </a:p>
                  </a:txBody>
                  <a:tcPr/>
                </a:tc>
                <a:tc>
                  <a:txBody>
                    <a:bodyPr/>
                    <a:lstStyle/>
                    <a:p>
                      <a:r>
                        <a:rPr lang="en-US" sz="1600" dirty="0"/>
                        <a:t>1</a:t>
                      </a:r>
                    </a:p>
                  </a:txBody>
                  <a:tcPr/>
                </a:tc>
                <a:tc>
                  <a:txBody>
                    <a:bodyPr/>
                    <a:lstStyle/>
                    <a:p>
                      <a:r>
                        <a:rPr lang="en-US" sz="1600" dirty="0"/>
                        <a:t>1556</a:t>
                      </a:r>
                    </a:p>
                  </a:txBody>
                  <a:tcPr/>
                </a:tc>
                <a:tc>
                  <a:txBody>
                    <a:bodyPr/>
                    <a:lstStyle/>
                    <a:p>
                      <a:r>
                        <a:rPr lang="en-US" sz="1600" dirty="0"/>
                        <a:t>$81K</a:t>
                      </a:r>
                    </a:p>
                  </a:txBody>
                  <a:tcPr/>
                </a:tc>
                <a:extLst>
                  <a:ext uri="{0D108BD9-81ED-4DB2-BD59-A6C34878D82A}">
                    <a16:rowId xmlns:a16="http://schemas.microsoft.com/office/drawing/2014/main" val="10008"/>
                  </a:ext>
                </a:extLst>
              </a:tr>
              <a:tr h="370840">
                <a:tc>
                  <a:txBody>
                    <a:bodyPr/>
                    <a:lstStyle/>
                    <a:p>
                      <a:r>
                        <a:rPr lang="en-US" sz="1600" dirty="0"/>
                        <a:t>2</a:t>
                      </a:r>
                    </a:p>
                  </a:txBody>
                  <a:tcPr/>
                </a:tc>
                <a:tc>
                  <a:txBody>
                    <a:bodyPr/>
                    <a:lstStyle/>
                    <a:p>
                      <a:r>
                        <a:rPr lang="en-US" sz="1600" dirty="0"/>
                        <a:t>1</a:t>
                      </a:r>
                    </a:p>
                  </a:txBody>
                  <a:tcPr/>
                </a:tc>
                <a:tc>
                  <a:txBody>
                    <a:bodyPr/>
                    <a:lstStyle/>
                    <a:p>
                      <a:r>
                        <a:rPr lang="en-US" sz="1600" dirty="0"/>
                        <a:t>811</a:t>
                      </a:r>
                    </a:p>
                  </a:txBody>
                  <a:tcPr/>
                </a:tc>
                <a:tc>
                  <a:txBody>
                    <a:bodyPr/>
                    <a:lstStyle/>
                    <a:p>
                      <a:r>
                        <a:rPr lang="en-US" sz="1600" dirty="0"/>
                        <a:t>$46K</a:t>
                      </a:r>
                    </a:p>
                  </a:txBody>
                  <a:tcPr/>
                </a:tc>
                <a:extLst>
                  <a:ext uri="{0D108BD9-81ED-4DB2-BD59-A6C34878D82A}">
                    <a16:rowId xmlns:a16="http://schemas.microsoft.com/office/drawing/2014/main" val="10009"/>
                  </a:ext>
                </a:extLst>
              </a:tr>
            </a:tbl>
          </a:graphicData>
        </a:graphic>
      </p:graphicFrame>
      <p:sp>
        <p:nvSpPr>
          <p:cNvPr id="7" name="Rectangle 6">
            <a:extLst>
              <a:ext uri="{FF2B5EF4-FFF2-40B4-BE49-F238E27FC236}">
                <a16:creationId xmlns:a16="http://schemas.microsoft.com/office/drawing/2014/main" id="{919F7D29-F4D4-4EB3-A46A-7AD03CEFFEBD}"/>
              </a:ext>
            </a:extLst>
          </p:cNvPr>
          <p:cNvSpPr/>
          <p:nvPr/>
        </p:nvSpPr>
        <p:spPr>
          <a:xfrm>
            <a:off x="457200" y="5791200"/>
            <a:ext cx="8229600"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bg1"/>
                </a:solidFill>
              </a:rPr>
              <a:t>What patterns do we observe in this data?</a:t>
            </a:r>
            <a:endParaRPr lang="en-US" sz="2800" dirty="0">
              <a:solidFill>
                <a:schemeClr val="bg1"/>
              </a:solidFill>
            </a:endParaRPr>
          </a:p>
        </p:txBody>
      </p:sp>
      <p:sp>
        <p:nvSpPr>
          <p:cNvPr id="10" name="Date Placeholder 4"/>
          <p:cNvSpPr>
            <a:spLocks noGrp="1"/>
          </p:cNvSpPr>
          <p:nvPr>
            <p:ph type="dt" sz="half" idx="10"/>
          </p:nvPr>
        </p:nvSpPr>
        <p:spPr>
          <a:xfrm>
            <a:off x="628650" y="6356351"/>
            <a:ext cx="2057400" cy="365125"/>
          </a:xfrm>
        </p:spPr>
        <p:txBody>
          <a:bodyPr/>
          <a:lstStyle/>
          <a:p>
            <a:fld id="{9B19E99B-5349-415A-8E56-8E989211A366}" type="datetime1">
              <a:rPr lang="en-US" smtClean="0"/>
              <a:t>10/18/21</a:t>
            </a:fld>
            <a:endParaRPr lang="en-US"/>
          </a:p>
        </p:txBody>
      </p:sp>
      <p:sp>
        <p:nvSpPr>
          <p:cNvPr id="12" name="Slide Number Placeholder 6"/>
          <p:cNvSpPr>
            <a:spLocks noGrp="1"/>
          </p:cNvSpPr>
          <p:nvPr>
            <p:ph type="sldNum" sz="quarter" idx="12"/>
          </p:nvPr>
        </p:nvSpPr>
        <p:spPr>
          <a:xfrm>
            <a:off x="6457950" y="6356351"/>
            <a:ext cx="857250" cy="365125"/>
          </a:xfrm>
        </p:spPr>
        <p:txBody>
          <a:bodyPr/>
          <a:lstStyle/>
          <a:p>
            <a:r>
              <a:rPr lang="en-US" dirty="0"/>
              <a:t>15</a:t>
            </a:r>
          </a:p>
        </p:txBody>
      </p:sp>
    </p:spTree>
    <p:extLst>
      <p:ext uri="{BB962C8B-B14F-4D97-AF65-F5344CB8AC3E}">
        <p14:creationId xmlns:p14="http://schemas.microsoft.com/office/powerpoint/2010/main" val="388253538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Office Theme">
  <a:themeElements>
    <a:clrScheme name="Harvard">
      <a:dk1>
        <a:sysClr val="windowText" lastClr="000000"/>
      </a:dk1>
      <a:lt1>
        <a:sysClr val="window" lastClr="FFFFFF"/>
      </a:lt1>
      <a:dk2>
        <a:srgbClr val="44546A"/>
      </a:dk2>
      <a:lt2>
        <a:srgbClr val="E7E6E6"/>
      </a:lt2>
      <a:accent1>
        <a:srgbClr val="A51C30"/>
      </a:accent1>
      <a:accent2>
        <a:srgbClr val="8C8179"/>
      </a:accent2>
      <a:accent3>
        <a:srgbClr val="293352"/>
      </a:accent3>
      <a:accent4>
        <a:srgbClr val="8996A0"/>
      </a:accent4>
      <a:accent5>
        <a:srgbClr val="BAC5C6"/>
      </a:accent5>
      <a:accent6>
        <a:srgbClr val="4E84C4"/>
      </a:accent6>
      <a:hlink>
        <a:srgbClr val="52854C"/>
      </a:hlink>
      <a:folHlink>
        <a:srgbClr val="E87D1E"/>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TotalTime>
  <Words>2317</Words>
  <Application>Microsoft Macintosh PowerPoint</Application>
  <PresentationFormat>On-screen Show (4:3)</PresentationFormat>
  <Paragraphs>549</Paragraphs>
  <Slides>36</Slides>
  <Notes>6</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2</vt:i4>
      </vt:variant>
      <vt:variant>
        <vt:lpstr>Slide Titles</vt:lpstr>
      </vt:variant>
      <vt:variant>
        <vt:i4>36</vt:i4>
      </vt:variant>
    </vt:vector>
  </HeadingPairs>
  <TitlesOfParts>
    <vt:vector size="46" baseType="lpstr">
      <vt:lpstr>Arial</vt:lpstr>
      <vt:lpstr>Calibri</vt:lpstr>
      <vt:lpstr>Calibri Light</vt:lpstr>
      <vt:lpstr>Consolas</vt:lpstr>
      <vt:lpstr>Courier New</vt:lpstr>
      <vt:lpstr>Open Sans</vt:lpstr>
      <vt:lpstr>Wingdings 2</vt:lpstr>
      <vt:lpstr>1_Office Theme</vt:lpstr>
      <vt:lpstr>Document</vt:lpstr>
      <vt:lpstr>think-cell Slide</vt:lpstr>
      <vt:lpstr>Agenda</vt:lpstr>
      <vt:lpstr>KNN</vt:lpstr>
      <vt:lpstr>Now a new Classification Approach - KNN</vt:lpstr>
      <vt:lpstr>Basic Idea</vt:lpstr>
      <vt:lpstr>How to measure “nearby”?</vt:lpstr>
      <vt:lpstr>East Side of Cleveland on Zillow</vt:lpstr>
      <vt:lpstr>Example East Side House</vt:lpstr>
      <vt:lpstr>Example West Side House</vt:lpstr>
      <vt:lpstr>Collected a small data set comparing East Cleveland to West.</vt:lpstr>
      <vt:lpstr>Here are some unknown houses…</vt:lpstr>
      <vt:lpstr>Let’s pick two house attributes, sqft and price</vt:lpstr>
      <vt:lpstr>KNN Measures the Euclidean distance between points</vt:lpstr>
      <vt:lpstr>Euclidean Distance measures distance like a ruler</vt:lpstr>
      <vt:lpstr>Euclidean Distance measures distance like a ruler</vt:lpstr>
      <vt:lpstr>Euclidean Distance measures distance like a ruler</vt:lpstr>
      <vt:lpstr>Euclidean Distance measures distance like a ruler</vt:lpstr>
      <vt:lpstr>Your guess K=1</vt:lpstr>
      <vt:lpstr>K = 1</vt:lpstr>
      <vt:lpstr>K is a tuning parameter the practitioner chooses.</vt:lpstr>
      <vt:lpstr>K is a tuning parameter the practitioner chooses.</vt:lpstr>
      <vt:lpstr>Is the “?” house a big house or a small house?</vt:lpstr>
      <vt:lpstr>Special K = 1!</vt:lpstr>
      <vt:lpstr>Special K!</vt:lpstr>
      <vt:lpstr>Special K!</vt:lpstr>
      <vt:lpstr>Choosing k</vt:lpstr>
      <vt:lpstr>Scaling your Inputs </vt:lpstr>
      <vt:lpstr>Open normalization example.R</vt:lpstr>
      <vt:lpstr>Agenda</vt:lpstr>
      <vt:lpstr>Classifying Absenteeism at Work</vt:lpstr>
      <vt:lpstr>Open B_knn_example_classification.R</vt:lpstr>
      <vt:lpstr>Using K-NN for Prediction (Continuous)</vt:lpstr>
      <vt:lpstr>KNN is helpful for both business problems.</vt:lpstr>
      <vt:lpstr>KNN is helpful for both business problems.</vt:lpstr>
      <vt:lpstr>Open ﻿C_knn_example_prediction.R</vt:lpstr>
      <vt:lpstr>KNN Summary </vt:lpstr>
      <vt:lpstr>Your Data Mining Toolbox</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Agenda</dc:title>
  <dc:creator>Edward Kwartler</dc:creator>
  <cp:lastModifiedBy>Kwartler, Edward</cp:lastModifiedBy>
  <cp:revision>7</cp:revision>
  <dcterms:created xsi:type="dcterms:W3CDTF">2020-10-04T23:54:54Z</dcterms:created>
  <dcterms:modified xsi:type="dcterms:W3CDTF">2021-10-18T21:35:52Z</dcterms:modified>
</cp:coreProperties>
</file>

<file path=docProps/thumbnail.jpeg>
</file>